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1" r:id="rId5"/>
    <p:sldId id="276" r:id="rId6"/>
    <p:sldId id="260" r:id="rId7"/>
    <p:sldId id="270" r:id="rId8"/>
    <p:sldId id="275" r:id="rId9"/>
    <p:sldId id="274" r:id="rId10"/>
    <p:sldId id="277" r:id="rId11"/>
    <p:sldId id="266" r:id="rId12"/>
    <p:sldId id="267" r:id="rId13"/>
    <p:sldId id="268" r:id="rId14"/>
    <p:sldId id="278" r:id="rId15"/>
    <p:sldId id="265" r:id="rId16"/>
    <p:sldId id="271" r:id="rId17"/>
    <p:sldId id="273" r:id="rId18"/>
    <p:sldId id="272"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bnik" initials="rba"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A9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8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08BA663-3C12-4437-A35A-B872B5345BFA}">
      <dgm:prSet phldrT="[Text]" custT="1"/>
      <dgm:spPr>
        <a:solidFill>
          <a:srgbClr val="6AA942"/>
        </a:solidFill>
      </dgm:spPr>
      <dgm:t>
        <a:bodyPr lIns="144000"/>
        <a:lstStyle/>
        <a:p>
          <a:r>
            <a:rPr lang="de-DE" sz="2000" dirty="0">
              <a:solidFill>
                <a:schemeClr val="tx1"/>
              </a:solidFill>
              <a:latin typeface="Arial" panose="020B0604020202020204" pitchFamily="34" charset="0"/>
              <a:cs typeface="Arial" panose="020B0604020202020204" pitchFamily="34" charset="0"/>
            </a:rPr>
            <a:t>Organkrebszentren</a:t>
          </a:r>
        </a:p>
        <a:p>
          <a:r>
            <a:rPr lang="de-DE" sz="1600" dirty="0">
              <a:solidFill>
                <a:schemeClr val="tx1"/>
              </a:solidFill>
              <a:latin typeface="Arial" panose="020B0604020202020204" pitchFamily="34" charset="0"/>
              <a:cs typeface="Arial" panose="020B0604020202020204" pitchFamily="34" charset="0"/>
            </a:rPr>
            <a:t>(C)</a:t>
          </a:r>
        </a:p>
      </dgm:t>
    </dgm:pt>
    <dgm:pt modelId="{7167205B-8778-44E2-9D56-F9D75569359D}" type="parTrans" cxnId="{B02898FA-7271-4F27-B048-27D708E739FC}">
      <dgm:prSet/>
      <dgm:spPr/>
      <dgm:t>
        <a:bodyPr/>
        <a:lstStyle/>
        <a:p>
          <a:endParaRPr lang="de-DE">
            <a:solidFill>
              <a:srgbClr val="006600"/>
            </a:solidFill>
          </a:endParaRPr>
        </a:p>
      </dgm:t>
    </dgm:pt>
    <dgm:pt modelId="{1728346C-C9C8-4084-A487-41D1B3012D0F}" type="sibTrans" cxnId="{B02898FA-7271-4F27-B048-27D708E739FC}">
      <dgm:prSet/>
      <dgm:spPr/>
      <dgm:t>
        <a:bodyPr/>
        <a:lstStyle/>
        <a:p>
          <a:endParaRPr lang="de-DE">
            <a:solidFill>
              <a:srgbClr val="006600"/>
            </a:solidFill>
          </a:endParaRPr>
        </a:p>
      </dgm:t>
    </dgm:pt>
    <dgm:pt modelId="{44B1377C-C79D-4215-A5D3-AC800AC326BE}">
      <dgm:prSet phldrT="[Text]" custT="1"/>
      <dgm:spPr>
        <a:solidFill>
          <a:srgbClr val="92D050"/>
        </a:solidFill>
      </dgm:spPr>
      <dgm:t>
        <a:bodyPr/>
        <a:lstStyle/>
        <a:p>
          <a:r>
            <a:rPr lang="de-DE" sz="2000" dirty="0">
              <a:solidFill>
                <a:schemeClr val="tx1"/>
              </a:solidFill>
              <a:latin typeface="Arial" panose="020B0604020202020204" pitchFamily="34" charset="0"/>
              <a:cs typeface="Arial" panose="020B0604020202020204" pitchFamily="34" charset="0"/>
            </a:rPr>
            <a:t>Onkologische Zentren</a:t>
          </a:r>
        </a:p>
        <a:p>
          <a:r>
            <a:rPr lang="de-DE" sz="1600" dirty="0">
              <a:solidFill>
                <a:schemeClr val="tx1"/>
              </a:solidFill>
              <a:latin typeface="Arial" panose="020B0604020202020204" pitchFamily="34" charset="0"/>
              <a:cs typeface="Arial" panose="020B0604020202020204" pitchFamily="34" charset="0"/>
            </a:rPr>
            <a:t>(CC)</a:t>
          </a:r>
        </a:p>
      </dgm:t>
    </dgm:pt>
    <dgm:pt modelId="{DA52EBBD-3156-4C4D-A824-5C98EF724A8C}" type="sibTrans" cxnId="{3CC27492-2797-4CD0-9DB7-5BC2A92E882C}">
      <dgm:prSet/>
      <dgm:spPr/>
      <dgm:t>
        <a:bodyPr/>
        <a:lstStyle/>
        <a:p>
          <a:endParaRPr lang="de-DE">
            <a:solidFill>
              <a:srgbClr val="006600"/>
            </a:solidFill>
          </a:endParaRPr>
        </a:p>
      </dgm:t>
    </dgm:pt>
    <dgm:pt modelId="{C71AFB7E-CABD-452D-8C3B-F1D8F79981D5}" type="parTrans" cxnId="{3CC27492-2797-4CD0-9DB7-5BC2A92E882C}">
      <dgm:prSet/>
      <dgm:spPr/>
      <dgm:t>
        <a:bodyPr/>
        <a:lstStyle/>
        <a:p>
          <a:endParaRPr lang="de-DE">
            <a:solidFill>
              <a:srgbClr val="006600"/>
            </a:solidFill>
          </a:endParaRPr>
        </a:p>
      </dgm:t>
    </dgm:pt>
    <dgm:pt modelId="{FF7E1033-E2CB-4B04-9D2A-1A6CA3D58BAD}">
      <dgm:prSet phldrT="[Text]" custT="1"/>
      <dgm:spPr>
        <a:solidFill>
          <a:schemeClr val="accent3">
            <a:lumMod val="40000"/>
            <a:lumOff val="60000"/>
          </a:schemeClr>
        </a:solidFill>
      </dgm:spPr>
      <dgm:t>
        <a:bodyPr tIns="36000" rIns="36000" bIns="288000" anchor="b"/>
        <a:lstStyle/>
        <a:p>
          <a:r>
            <a:rPr lang="de-DE" sz="2000" dirty="0">
              <a:solidFill>
                <a:schemeClr val="tx1"/>
              </a:solidFill>
              <a:latin typeface="Arial" panose="020B0604020202020204" pitchFamily="34" charset="0"/>
              <a:cs typeface="Arial" panose="020B0604020202020204" pitchFamily="34" charset="0"/>
            </a:rPr>
            <a:t>Onkologische Spitzenzentren</a:t>
          </a:r>
        </a:p>
        <a:p>
          <a:r>
            <a:rPr lang="de-DE" sz="1600" dirty="0">
              <a:solidFill>
                <a:schemeClr val="tx1"/>
              </a:solidFill>
              <a:latin typeface="Arial" panose="020B0604020202020204" pitchFamily="34" charset="0"/>
              <a:cs typeface="Arial" panose="020B0604020202020204" pitchFamily="34" charset="0"/>
            </a:rPr>
            <a:t>(CCC)</a:t>
          </a:r>
        </a:p>
      </dgm:t>
    </dgm:pt>
    <dgm:pt modelId="{749D074C-1966-4205-9061-7A173D199BE0}" type="parTrans" cxnId="{A4587018-65FA-4B98-A365-53CED24A4EBA}">
      <dgm:prSet/>
      <dgm:spPr/>
      <dgm:t>
        <a:bodyPr/>
        <a:lstStyle/>
        <a:p>
          <a:endParaRPr lang="de-DE">
            <a:solidFill>
              <a:srgbClr val="006600"/>
            </a:solidFill>
          </a:endParaRPr>
        </a:p>
      </dgm:t>
    </dgm:pt>
    <dgm:pt modelId="{90CFFE29-BDEE-41B2-B136-79064D4BA01A}" type="sibTrans" cxnId="{A4587018-65FA-4B98-A365-53CED24A4EBA}">
      <dgm:prSet/>
      <dgm:spPr/>
      <dgm:t>
        <a:bodyPr/>
        <a:lstStyle/>
        <a:p>
          <a:endParaRPr lang="de-DE">
            <a:solidFill>
              <a:srgbClr val="006600"/>
            </a:solidFill>
          </a:endParaRPr>
        </a:p>
      </dgm:t>
    </dgm:pt>
    <dgm:pt modelId="{23D7C105-D0A2-4C39-A8E0-8E931967B4ED}" type="pres">
      <dgm:prSet presAssocID="{629EC81C-6445-4EFE-BDE9-EE70B03E84FE}" presName="Name0" presStyleCnt="0">
        <dgm:presLayoutVars>
          <dgm:dir/>
          <dgm:animLvl val="lvl"/>
          <dgm:resizeHandles val="exact"/>
        </dgm:presLayoutVars>
      </dgm:prSet>
      <dgm:spPr/>
    </dgm:pt>
    <dgm:pt modelId="{A5A5B1EE-8D72-4900-A075-76C18004D7D6}" type="pres">
      <dgm:prSet presAssocID="{FF7E1033-E2CB-4B04-9D2A-1A6CA3D58BAD}" presName="Name8" presStyleCnt="0"/>
      <dgm:spPr/>
    </dgm:pt>
    <dgm:pt modelId="{DDE1EFF4-CF8B-4142-992A-8635D3A10B07}" type="pres">
      <dgm:prSet presAssocID="{FF7E1033-E2CB-4B04-9D2A-1A6CA3D58BAD}" presName="level" presStyleLbl="node1" presStyleIdx="0" presStyleCnt="3" custScaleX="103318" custScaleY="95938" custLinFactNeighborY="4889">
        <dgm:presLayoutVars>
          <dgm:chMax val="1"/>
          <dgm:bulletEnabled val="1"/>
        </dgm:presLayoutVars>
      </dgm:prSet>
      <dgm:spPr/>
    </dgm:pt>
    <dgm:pt modelId="{DF86C189-C3D2-4D32-87C2-8B62DAE53220}" type="pres">
      <dgm:prSet presAssocID="{FF7E1033-E2CB-4B04-9D2A-1A6CA3D58BAD}" presName="levelTx" presStyleLbl="revTx" presStyleIdx="0" presStyleCnt="0">
        <dgm:presLayoutVars>
          <dgm:chMax val="1"/>
          <dgm:bulletEnabled val="1"/>
        </dgm:presLayoutVars>
      </dgm:prSet>
      <dgm:spPr/>
    </dgm:pt>
    <dgm:pt modelId="{B5A3B216-60E0-4EF6-8E42-C29E3CA881F6}" type="pres">
      <dgm:prSet presAssocID="{44B1377C-C79D-4215-A5D3-AC800AC326BE}" presName="Name8" presStyleCnt="0"/>
      <dgm:spPr/>
    </dgm:pt>
    <dgm:pt modelId="{C659C12A-8DE5-49AD-BC29-BFE35D5876A4}" type="pres">
      <dgm:prSet presAssocID="{44B1377C-C79D-4215-A5D3-AC800AC326BE}" presName="level" presStyleLbl="node1" presStyleIdx="1" presStyleCnt="3" custLinFactNeighborX="-260" custLinFactNeighborY="-561">
        <dgm:presLayoutVars>
          <dgm:chMax val="1"/>
          <dgm:bulletEnabled val="1"/>
        </dgm:presLayoutVars>
      </dgm:prSet>
      <dgm:spPr/>
    </dgm:pt>
    <dgm:pt modelId="{B68F51C0-608D-448C-926E-B058BE35F769}" type="pres">
      <dgm:prSet presAssocID="{44B1377C-C79D-4215-A5D3-AC800AC326BE}" presName="levelTx" presStyleLbl="revTx" presStyleIdx="0" presStyleCnt="0">
        <dgm:presLayoutVars>
          <dgm:chMax val="1"/>
          <dgm:bulletEnabled val="1"/>
        </dgm:presLayoutVars>
      </dgm:prSet>
      <dgm:spPr/>
    </dgm:pt>
    <dgm:pt modelId="{E56D4BB1-C5DC-4721-AC38-9AE778236D5A}" type="pres">
      <dgm:prSet presAssocID="{208BA663-3C12-4437-A35A-B872B5345BFA}" presName="Name8" presStyleCnt="0"/>
      <dgm:spPr/>
    </dgm:pt>
    <dgm:pt modelId="{D95C632B-FF0C-4D51-846A-5083C44AF8B4}" type="pres">
      <dgm:prSet presAssocID="{208BA663-3C12-4437-A35A-B872B5345BFA}" presName="level" presStyleLbl="node1" presStyleIdx="2" presStyleCnt="3">
        <dgm:presLayoutVars>
          <dgm:chMax val="1"/>
          <dgm:bulletEnabled val="1"/>
        </dgm:presLayoutVars>
      </dgm:prSet>
      <dgm:spPr/>
    </dgm:pt>
    <dgm:pt modelId="{7C1E1AC7-A529-4230-924D-9FEFC2BE8826}" type="pres">
      <dgm:prSet presAssocID="{208BA663-3C12-4437-A35A-B872B5345BFA}" presName="levelTx" presStyleLbl="revTx" presStyleIdx="0" presStyleCnt="0">
        <dgm:presLayoutVars>
          <dgm:chMax val="1"/>
          <dgm:bulletEnabled val="1"/>
        </dgm:presLayoutVars>
      </dgm:prSet>
      <dgm:spPr/>
    </dgm:pt>
  </dgm:ptLst>
  <dgm:cxnLst>
    <dgm:cxn modelId="{702EEC05-6F43-4272-955D-354C62B0DD73}" type="presOf" srcId="{44B1377C-C79D-4215-A5D3-AC800AC326BE}" destId="{C659C12A-8DE5-49AD-BC29-BFE35D5876A4}" srcOrd="0" destOrd="0" presId="urn:microsoft.com/office/officeart/2005/8/layout/pyramid1"/>
    <dgm:cxn modelId="{A4587018-65FA-4B98-A365-53CED24A4EBA}" srcId="{629EC81C-6445-4EFE-BDE9-EE70B03E84FE}" destId="{FF7E1033-E2CB-4B04-9D2A-1A6CA3D58BAD}" srcOrd="0" destOrd="0" parTransId="{749D074C-1966-4205-9061-7A173D199BE0}" sibTransId="{90CFFE29-BDEE-41B2-B136-79064D4BA01A}"/>
    <dgm:cxn modelId="{9EEF1750-9482-4C1D-8A03-BACF89C32480}" type="presOf" srcId="{629EC81C-6445-4EFE-BDE9-EE70B03E84FE}" destId="{23D7C105-D0A2-4C39-A8E0-8E931967B4ED}" srcOrd="0" destOrd="0" presId="urn:microsoft.com/office/officeart/2005/8/layout/pyramid1"/>
    <dgm:cxn modelId="{DF259F72-108F-4608-BDF3-0B87DED31B71}" type="presOf" srcId="{208BA663-3C12-4437-A35A-B872B5345BFA}" destId="{D95C632B-FF0C-4D51-846A-5083C44AF8B4}" srcOrd="0" destOrd="0" presId="urn:microsoft.com/office/officeart/2005/8/layout/pyramid1"/>
    <dgm:cxn modelId="{7FBF7558-6FE0-497B-A0E2-6C7E7BA32440}" type="presOf" srcId="{FF7E1033-E2CB-4B04-9D2A-1A6CA3D58BAD}" destId="{DF86C189-C3D2-4D32-87C2-8B62DAE53220}" srcOrd="1" destOrd="0" presId="urn:microsoft.com/office/officeart/2005/8/layout/pyramid1"/>
    <dgm:cxn modelId="{13A8458C-26D1-488A-BC61-9EE8D4E7701E}" type="presOf" srcId="{44B1377C-C79D-4215-A5D3-AC800AC326BE}" destId="{B68F51C0-608D-448C-926E-B058BE35F769}" srcOrd="1" destOrd="0" presId="urn:microsoft.com/office/officeart/2005/8/layout/pyramid1"/>
    <dgm:cxn modelId="{3CC27492-2797-4CD0-9DB7-5BC2A92E882C}" srcId="{629EC81C-6445-4EFE-BDE9-EE70B03E84FE}" destId="{44B1377C-C79D-4215-A5D3-AC800AC326BE}" srcOrd="1" destOrd="0" parTransId="{C71AFB7E-CABD-452D-8C3B-F1D8F79981D5}" sibTransId="{DA52EBBD-3156-4C4D-A824-5C98EF724A8C}"/>
    <dgm:cxn modelId="{BCCDB9AD-53D7-4C51-B5B9-9717CA47745B}" type="presOf" srcId="{FF7E1033-E2CB-4B04-9D2A-1A6CA3D58BAD}" destId="{DDE1EFF4-CF8B-4142-992A-8635D3A10B07}" srcOrd="0" destOrd="0" presId="urn:microsoft.com/office/officeart/2005/8/layout/pyramid1"/>
    <dgm:cxn modelId="{A15F0AEF-BFB9-48AF-AD05-EBCF1D19DBF1}" type="presOf" srcId="{208BA663-3C12-4437-A35A-B872B5345BFA}" destId="{7C1E1AC7-A529-4230-924D-9FEFC2BE8826}" srcOrd="1" destOrd="0" presId="urn:microsoft.com/office/officeart/2005/8/layout/pyramid1"/>
    <dgm:cxn modelId="{B02898FA-7271-4F27-B048-27D708E739FC}" srcId="{629EC81C-6445-4EFE-BDE9-EE70B03E84FE}" destId="{208BA663-3C12-4437-A35A-B872B5345BFA}" srcOrd="2" destOrd="0" parTransId="{7167205B-8778-44E2-9D56-F9D75569359D}" sibTransId="{1728346C-C9C8-4084-A487-41D1B3012D0F}"/>
    <dgm:cxn modelId="{28C29F8C-327A-4628-A35F-86A03B06A9A3}" type="presParOf" srcId="{23D7C105-D0A2-4C39-A8E0-8E931967B4ED}" destId="{A5A5B1EE-8D72-4900-A075-76C18004D7D6}" srcOrd="0" destOrd="0" presId="urn:microsoft.com/office/officeart/2005/8/layout/pyramid1"/>
    <dgm:cxn modelId="{9F7CFEDA-81AD-4A31-BC6B-491C83F15A52}" type="presParOf" srcId="{A5A5B1EE-8D72-4900-A075-76C18004D7D6}" destId="{DDE1EFF4-CF8B-4142-992A-8635D3A10B07}" srcOrd="0" destOrd="0" presId="urn:microsoft.com/office/officeart/2005/8/layout/pyramid1"/>
    <dgm:cxn modelId="{854CD5BE-6E5A-483E-8838-2756BDB12E15}" type="presParOf" srcId="{A5A5B1EE-8D72-4900-A075-76C18004D7D6}" destId="{DF86C189-C3D2-4D32-87C2-8B62DAE53220}" srcOrd="1" destOrd="0" presId="urn:microsoft.com/office/officeart/2005/8/layout/pyramid1"/>
    <dgm:cxn modelId="{7F8ED461-BB7C-48B3-8D65-DDC52A24C8D5}" type="presParOf" srcId="{23D7C105-D0A2-4C39-A8E0-8E931967B4ED}" destId="{B5A3B216-60E0-4EF6-8E42-C29E3CA881F6}" srcOrd="1" destOrd="0" presId="urn:microsoft.com/office/officeart/2005/8/layout/pyramid1"/>
    <dgm:cxn modelId="{26996782-2039-498D-AFDE-FFA7D54A53B2}" type="presParOf" srcId="{B5A3B216-60E0-4EF6-8E42-C29E3CA881F6}" destId="{C659C12A-8DE5-49AD-BC29-BFE35D5876A4}" srcOrd="0" destOrd="0" presId="urn:microsoft.com/office/officeart/2005/8/layout/pyramid1"/>
    <dgm:cxn modelId="{43D4B6AC-23D9-4498-9067-68F2072CFB35}" type="presParOf" srcId="{B5A3B216-60E0-4EF6-8E42-C29E3CA881F6}" destId="{B68F51C0-608D-448C-926E-B058BE35F769}" srcOrd="1" destOrd="0" presId="urn:microsoft.com/office/officeart/2005/8/layout/pyramid1"/>
    <dgm:cxn modelId="{FD5AC5D1-CD2C-4D78-9215-99B3C4A86BAE}" type="presParOf" srcId="{23D7C105-D0A2-4C39-A8E0-8E931967B4ED}" destId="{E56D4BB1-C5DC-4721-AC38-9AE778236D5A}" srcOrd="2" destOrd="0" presId="urn:microsoft.com/office/officeart/2005/8/layout/pyramid1"/>
    <dgm:cxn modelId="{32A62963-A5AB-4E95-8288-B68E12DD1399}" type="presParOf" srcId="{E56D4BB1-C5DC-4721-AC38-9AE778236D5A}" destId="{D95C632B-FF0C-4D51-846A-5083C44AF8B4}" srcOrd="0" destOrd="0" presId="urn:microsoft.com/office/officeart/2005/8/layout/pyramid1"/>
    <dgm:cxn modelId="{905A87E7-4622-44D2-A0D9-F7B93879CD2B}" type="presParOf" srcId="{E56D4BB1-C5DC-4721-AC38-9AE778236D5A}" destId="{7C1E1AC7-A529-4230-924D-9FEFC2BE8826}" srcOrd="1"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08BA663-3C12-4437-A35A-B872B5345BFA}">
      <dgm:prSet phldrT="[Text]" custT="1"/>
      <dgm:spPr>
        <a:solidFill>
          <a:schemeClr val="accent3">
            <a:lumMod val="75000"/>
          </a:schemeClr>
        </a:solidFill>
        <a:ln>
          <a:solidFill>
            <a:schemeClr val="tx1"/>
          </a:solidFill>
        </a:ln>
      </dgm:spPr>
      <dgm:t>
        <a:bodyPr lIns="144000"/>
        <a:lstStyle/>
        <a:p>
          <a:r>
            <a:rPr lang="de-DE" sz="1100" dirty="0">
              <a:latin typeface="Arial" pitchFamily="34" charset="0"/>
              <a:cs typeface="Arial" pitchFamily="34" charset="0"/>
            </a:rPr>
            <a:t>Organkrebszentren</a:t>
          </a:r>
        </a:p>
      </dgm:t>
    </dgm:pt>
    <dgm:pt modelId="{7167205B-8778-44E2-9D56-F9D75569359D}" type="parTrans" cxnId="{B02898FA-7271-4F27-B048-27D708E739FC}">
      <dgm:prSet/>
      <dgm:spPr/>
      <dgm:t>
        <a:bodyPr/>
        <a:lstStyle/>
        <a:p>
          <a:endParaRPr lang="de-DE"/>
        </a:p>
      </dgm:t>
    </dgm:pt>
    <dgm:pt modelId="{1728346C-C9C8-4084-A487-41D1B3012D0F}" type="sibTrans" cxnId="{B02898FA-7271-4F27-B048-27D708E739FC}">
      <dgm:prSet/>
      <dgm:spPr/>
      <dgm:t>
        <a:bodyPr/>
        <a:lstStyle/>
        <a:p>
          <a:endParaRPr lang="de-DE"/>
        </a:p>
      </dgm:t>
    </dgm:pt>
    <dgm:pt modelId="{44B1377C-C79D-4215-A5D3-AC800AC326BE}">
      <dgm:prSet phldrT="[Text]" custT="1"/>
      <dgm:spPr>
        <a:solidFill>
          <a:srgbClr val="92D050"/>
        </a:solidFill>
        <a:ln>
          <a:noFill/>
        </a:ln>
      </dgm:spPr>
      <dgm:t>
        <a:bodyPr/>
        <a:lstStyle/>
        <a:p>
          <a:r>
            <a:rPr lang="de-DE" sz="1000" dirty="0">
              <a:latin typeface="Arial" pitchFamily="34" charset="0"/>
              <a:cs typeface="Arial" pitchFamily="34" charset="0"/>
            </a:rPr>
            <a:t>Onkologische Zentren</a:t>
          </a:r>
        </a:p>
      </dgm:t>
    </dgm:pt>
    <dgm:pt modelId="{DA52EBBD-3156-4C4D-A824-5C98EF724A8C}" type="sibTrans" cxnId="{3CC27492-2797-4CD0-9DB7-5BC2A92E882C}">
      <dgm:prSet/>
      <dgm:spPr/>
      <dgm:t>
        <a:bodyPr/>
        <a:lstStyle/>
        <a:p>
          <a:endParaRPr lang="de-DE"/>
        </a:p>
      </dgm:t>
    </dgm:pt>
    <dgm:pt modelId="{C71AFB7E-CABD-452D-8C3B-F1D8F79981D5}" type="parTrans" cxnId="{3CC27492-2797-4CD0-9DB7-5BC2A92E882C}">
      <dgm:prSet/>
      <dgm:spPr/>
      <dgm:t>
        <a:bodyPr/>
        <a:lstStyle/>
        <a:p>
          <a:endParaRPr lang="de-DE"/>
        </a:p>
      </dgm:t>
    </dgm:pt>
    <dgm:pt modelId="{2933DC33-DB39-4048-91C1-39619F6C32FD}">
      <dgm:prSet phldrT="[Text]" custT="1"/>
      <dgm:spPr>
        <a:solidFill>
          <a:srgbClr val="E3FFD4"/>
        </a:solidFill>
      </dgm:spPr>
      <dgm:t>
        <a:bodyPr tIns="36000" rIns="36000" bIns="288000" anchor="b"/>
        <a:lstStyle/>
        <a:p>
          <a:r>
            <a:rPr lang="de-DE" sz="1200" dirty="0">
              <a:latin typeface="Arial" pitchFamily="34" charset="0"/>
              <a:cs typeface="Arial" pitchFamily="34" charset="0"/>
            </a:rPr>
            <a:t>  </a:t>
          </a:r>
        </a:p>
      </dgm:t>
    </dgm:pt>
    <dgm:pt modelId="{E101A330-F576-4171-B14A-17DB532F4B18}" type="sibTrans" cxnId="{F66EFE9F-15CD-4A3B-9648-1CC8652DF7C7}">
      <dgm:prSet/>
      <dgm:spPr/>
      <dgm:t>
        <a:bodyPr/>
        <a:lstStyle/>
        <a:p>
          <a:endParaRPr lang="de-DE"/>
        </a:p>
      </dgm:t>
    </dgm:pt>
    <dgm:pt modelId="{3112E93E-F26D-4ACB-B17F-9FB1B0B37D25}" type="parTrans" cxnId="{F66EFE9F-15CD-4A3B-9648-1CC8652DF7C7}">
      <dgm:prSet/>
      <dgm:spPr/>
      <dgm:t>
        <a:bodyPr/>
        <a:lstStyle/>
        <a:p>
          <a:endParaRPr lang="de-DE"/>
        </a:p>
      </dgm:t>
    </dgm:pt>
    <dgm:pt modelId="{23D7C105-D0A2-4C39-A8E0-8E931967B4ED}" type="pres">
      <dgm:prSet presAssocID="{629EC81C-6445-4EFE-BDE9-EE70B03E84FE}" presName="Name0" presStyleCnt="0">
        <dgm:presLayoutVars>
          <dgm:dir/>
          <dgm:animLvl val="lvl"/>
          <dgm:resizeHandles val="exact"/>
        </dgm:presLayoutVars>
      </dgm:prSet>
      <dgm:spPr/>
    </dgm:pt>
    <dgm:pt modelId="{953A76AE-DA87-4427-AAC7-2CA810A7C5F2}" type="pres">
      <dgm:prSet presAssocID="{2933DC33-DB39-4048-91C1-39619F6C32FD}" presName="Name8" presStyleCnt="0"/>
      <dgm:spPr/>
    </dgm:pt>
    <dgm:pt modelId="{F8426904-698C-4CD9-90B6-90A260E73509}" type="pres">
      <dgm:prSet presAssocID="{2933DC33-DB39-4048-91C1-39619F6C32FD}" presName="level" presStyleLbl="node1" presStyleIdx="0" presStyleCnt="3">
        <dgm:presLayoutVars>
          <dgm:chMax val="1"/>
          <dgm:bulletEnabled val="1"/>
        </dgm:presLayoutVars>
      </dgm:prSet>
      <dgm:spPr/>
    </dgm:pt>
    <dgm:pt modelId="{854CAC50-7D83-4FDE-828D-26D5FCE52D78}" type="pres">
      <dgm:prSet presAssocID="{2933DC33-DB39-4048-91C1-39619F6C32FD}" presName="levelTx" presStyleLbl="revTx" presStyleIdx="0" presStyleCnt="0">
        <dgm:presLayoutVars>
          <dgm:chMax val="1"/>
          <dgm:bulletEnabled val="1"/>
        </dgm:presLayoutVars>
      </dgm:prSet>
      <dgm:spPr/>
    </dgm:pt>
    <dgm:pt modelId="{B5A3B216-60E0-4EF6-8E42-C29E3CA881F6}" type="pres">
      <dgm:prSet presAssocID="{44B1377C-C79D-4215-A5D3-AC800AC326BE}" presName="Name8" presStyleCnt="0"/>
      <dgm:spPr/>
    </dgm:pt>
    <dgm:pt modelId="{C659C12A-8DE5-49AD-BC29-BFE35D5876A4}" type="pres">
      <dgm:prSet presAssocID="{44B1377C-C79D-4215-A5D3-AC800AC326BE}" presName="level" presStyleLbl="node1" presStyleIdx="1" presStyleCnt="3" custLinFactNeighborX="-260" custLinFactNeighborY="-561">
        <dgm:presLayoutVars>
          <dgm:chMax val="1"/>
          <dgm:bulletEnabled val="1"/>
        </dgm:presLayoutVars>
      </dgm:prSet>
      <dgm:spPr/>
    </dgm:pt>
    <dgm:pt modelId="{B68F51C0-608D-448C-926E-B058BE35F769}" type="pres">
      <dgm:prSet presAssocID="{44B1377C-C79D-4215-A5D3-AC800AC326BE}" presName="levelTx" presStyleLbl="revTx" presStyleIdx="0" presStyleCnt="0">
        <dgm:presLayoutVars>
          <dgm:chMax val="1"/>
          <dgm:bulletEnabled val="1"/>
        </dgm:presLayoutVars>
      </dgm:prSet>
      <dgm:spPr/>
    </dgm:pt>
    <dgm:pt modelId="{E56D4BB1-C5DC-4721-AC38-9AE778236D5A}" type="pres">
      <dgm:prSet presAssocID="{208BA663-3C12-4437-A35A-B872B5345BFA}" presName="Name8" presStyleCnt="0"/>
      <dgm:spPr/>
    </dgm:pt>
    <dgm:pt modelId="{D95C632B-FF0C-4D51-846A-5083C44AF8B4}" type="pres">
      <dgm:prSet presAssocID="{208BA663-3C12-4437-A35A-B872B5345BFA}" presName="level" presStyleLbl="node1" presStyleIdx="2" presStyleCnt="3">
        <dgm:presLayoutVars>
          <dgm:chMax val="1"/>
          <dgm:bulletEnabled val="1"/>
        </dgm:presLayoutVars>
      </dgm:prSet>
      <dgm:spPr/>
    </dgm:pt>
    <dgm:pt modelId="{7C1E1AC7-A529-4230-924D-9FEFC2BE8826}" type="pres">
      <dgm:prSet presAssocID="{208BA663-3C12-4437-A35A-B872B5345BFA}" presName="levelTx" presStyleLbl="revTx" presStyleIdx="0" presStyleCnt="0">
        <dgm:presLayoutVars>
          <dgm:chMax val="1"/>
          <dgm:bulletEnabled val="1"/>
        </dgm:presLayoutVars>
      </dgm:prSet>
      <dgm:spPr/>
    </dgm:pt>
  </dgm:ptLst>
  <dgm:cxnLst>
    <dgm:cxn modelId="{53339012-BE69-48D5-943A-BA91D03ADB62}" type="presOf" srcId="{208BA663-3C12-4437-A35A-B872B5345BFA}" destId="{D95C632B-FF0C-4D51-846A-5083C44AF8B4}" srcOrd="0" destOrd="0" presId="urn:microsoft.com/office/officeart/2005/8/layout/pyramid1"/>
    <dgm:cxn modelId="{256C5853-6DC8-46F1-983F-287B7546F48C}" type="presOf" srcId="{2933DC33-DB39-4048-91C1-39619F6C32FD}" destId="{F8426904-698C-4CD9-90B6-90A260E73509}" srcOrd="0" destOrd="0" presId="urn:microsoft.com/office/officeart/2005/8/layout/pyramid1"/>
    <dgm:cxn modelId="{E2455A91-B8AD-45C8-A348-54D382769CFA}" type="presOf" srcId="{629EC81C-6445-4EFE-BDE9-EE70B03E84FE}" destId="{23D7C105-D0A2-4C39-A8E0-8E931967B4ED}" srcOrd="0" destOrd="0" presId="urn:microsoft.com/office/officeart/2005/8/layout/pyramid1"/>
    <dgm:cxn modelId="{3CC27492-2797-4CD0-9DB7-5BC2A92E882C}" srcId="{629EC81C-6445-4EFE-BDE9-EE70B03E84FE}" destId="{44B1377C-C79D-4215-A5D3-AC800AC326BE}" srcOrd="1" destOrd="0" parTransId="{C71AFB7E-CABD-452D-8C3B-F1D8F79981D5}" sibTransId="{DA52EBBD-3156-4C4D-A824-5C98EF724A8C}"/>
    <dgm:cxn modelId="{B9A7A898-3B00-4F55-95FB-D1659249DF93}" type="presOf" srcId="{44B1377C-C79D-4215-A5D3-AC800AC326BE}" destId="{C659C12A-8DE5-49AD-BC29-BFE35D5876A4}" srcOrd="0" destOrd="0" presId="urn:microsoft.com/office/officeart/2005/8/layout/pyramid1"/>
    <dgm:cxn modelId="{F66EFE9F-15CD-4A3B-9648-1CC8652DF7C7}" srcId="{629EC81C-6445-4EFE-BDE9-EE70B03E84FE}" destId="{2933DC33-DB39-4048-91C1-39619F6C32FD}" srcOrd="0" destOrd="0" parTransId="{3112E93E-F26D-4ACB-B17F-9FB1B0B37D25}" sibTransId="{E101A330-F576-4171-B14A-17DB532F4B18}"/>
    <dgm:cxn modelId="{A1AC86C9-6B8A-40F1-BD03-5502039B6CC7}" type="presOf" srcId="{2933DC33-DB39-4048-91C1-39619F6C32FD}" destId="{854CAC50-7D83-4FDE-828D-26D5FCE52D78}" srcOrd="1" destOrd="0" presId="urn:microsoft.com/office/officeart/2005/8/layout/pyramid1"/>
    <dgm:cxn modelId="{97D4A3CA-6757-4A99-BA5B-94BD22FF73F9}" type="presOf" srcId="{208BA663-3C12-4437-A35A-B872B5345BFA}" destId="{7C1E1AC7-A529-4230-924D-9FEFC2BE8826}" srcOrd="1" destOrd="0" presId="urn:microsoft.com/office/officeart/2005/8/layout/pyramid1"/>
    <dgm:cxn modelId="{27210ECB-81A6-45DC-B594-A4EC2F2FCA42}" type="presOf" srcId="{44B1377C-C79D-4215-A5D3-AC800AC326BE}" destId="{B68F51C0-608D-448C-926E-B058BE35F769}" srcOrd="1" destOrd="0" presId="urn:microsoft.com/office/officeart/2005/8/layout/pyramid1"/>
    <dgm:cxn modelId="{B02898FA-7271-4F27-B048-27D708E739FC}" srcId="{629EC81C-6445-4EFE-BDE9-EE70B03E84FE}" destId="{208BA663-3C12-4437-A35A-B872B5345BFA}" srcOrd="2" destOrd="0" parTransId="{7167205B-8778-44E2-9D56-F9D75569359D}" sibTransId="{1728346C-C9C8-4084-A487-41D1B3012D0F}"/>
    <dgm:cxn modelId="{A76EE9CA-BCEC-46C8-A74F-01203A1ADBF4}" type="presParOf" srcId="{23D7C105-D0A2-4C39-A8E0-8E931967B4ED}" destId="{953A76AE-DA87-4427-AAC7-2CA810A7C5F2}" srcOrd="0" destOrd="0" presId="urn:microsoft.com/office/officeart/2005/8/layout/pyramid1"/>
    <dgm:cxn modelId="{B6EA7634-88CE-4ADF-9C7D-78B5EEC0B517}" type="presParOf" srcId="{953A76AE-DA87-4427-AAC7-2CA810A7C5F2}" destId="{F8426904-698C-4CD9-90B6-90A260E73509}" srcOrd="0" destOrd="0" presId="urn:microsoft.com/office/officeart/2005/8/layout/pyramid1"/>
    <dgm:cxn modelId="{4E455970-27AE-496D-9152-D30FED3D0FED}" type="presParOf" srcId="{953A76AE-DA87-4427-AAC7-2CA810A7C5F2}" destId="{854CAC50-7D83-4FDE-828D-26D5FCE52D78}" srcOrd="1" destOrd="0" presId="urn:microsoft.com/office/officeart/2005/8/layout/pyramid1"/>
    <dgm:cxn modelId="{36385D24-2C86-4036-9E51-4AF6E7556449}" type="presParOf" srcId="{23D7C105-D0A2-4C39-A8E0-8E931967B4ED}" destId="{B5A3B216-60E0-4EF6-8E42-C29E3CA881F6}" srcOrd="1" destOrd="0" presId="urn:microsoft.com/office/officeart/2005/8/layout/pyramid1"/>
    <dgm:cxn modelId="{20EF1EDE-CE8D-4463-9255-EDC5610753A6}" type="presParOf" srcId="{B5A3B216-60E0-4EF6-8E42-C29E3CA881F6}" destId="{C659C12A-8DE5-49AD-BC29-BFE35D5876A4}" srcOrd="0" destOrd="0" presId="urn:microsoft.com/office/officeart/2005/8/layout/pyramid1"/>
    <dgm:cxn modelId="{F94D6434-6918-44BB-B899-DF95068E443D}" type="presParOf" srcId="{B5A3B216-60E0-4EF6-8E42-C29E3CA881F6}" destId="{B68F51C0-608D-448C-926E-B058BE35F769}" srcOrd="1" destOrd="0" presId="urn:microsoft.com/office/officeart/2005/8/layout/pyramid1"/>
    <dgm:cxn modelId="{82863B7B-BF31-4AE9-8D2A-D60D07F2E6AB}" type="presParOf" srcId="{23D7C105-D0A2-4C39-A8E0-8E931967B4ED}" destId="{E56D4BB1-C5DC-4721-AC38-9AE778236D5A}" srcOrd="2" destOrd="0" presId="urn:microsoft.com/office/officeart/2005/8/layout/pyramid1"/>
    <dgm:cxn modelId="{064073C3-898F-4472-BEF9-1E5B68F8D333}" type="presParOf" srcId="{E56D4BB1-C5DC-4721-AC38-9AE778236D5A}" destId="{D95C632B-FF0C-4D51-846A-5083C44AF8B4}" srcOrd="0" destOrd="0" presId="urn:microsoft.com/office/officeart/2005/8/layout/pyramid1"/>
    <dgm:cxn modelId="{4FBBA07F-80AD-4D78-867D-9CE83CDEA3E2}" type="presParOf" srcId="{E56D4BB1-C5DC-4721-AC38-9AE778236D5A}" destId="{7C1E1AC7-A529-4230-924D-9FEFC2BE882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08BA663-3C12-4437-A35A-B872B5345BFA}">
      <dgm:prSet phldrT="[Text]" custT="1"/>
      <dgm:spPr>
        <a:solidFill>
          <a:schemeClr val="accent3">
            <a:lumMod val="75000"/>
          </a:schemeClr>
        </a:solidFill>
        <a:ln>
          <a:noFill/>
        </a:ln>
      </dgm:spPr>
      <dgm:t>
        <a:bodyPr lIns="144000"/>
        <a:lstStyle/>
        <a:p>
          <a:r>
            <a:rPr lang="de-DE" sz="1100" dirty="0">
              <a:latin typeface="Arial" pitchFamily="34" charset="0"/>
              <a:cs typeface="Arial" pitchFamily="34" charset="0"/>
            </a:rPr>
            <a:t>Organkrebszentren</a:t>
          </a:r>
        </a:p>
      </dgm:t>
    </dgm:pt>
    <dgm:pt modelId="{7167205B-8778-44E2-9D56-F9D75569359D}" type="parTrans" cxnId="{B02898FA-7271-4F27-B048-27D708E739FC}">
      <dgm:prSet/>
      <dgm:spPr/>
      <dgm:t>
        <a:bodyPr/>
        <a:lstStyle/>
        <a:p>
          <a:endParaRPr lang="de-DE"/>
        </a:p>
      </dgm:t>
    </dgm:pt>
    <dgm:pt modelId="{1728346C-C9C8-4084-A487-41D1B3012D0F}" type="sibTrans" cxnId="{B02898FA-7271-4F27-B048-27D708E739FC}">
      <dgm:prSet/>
      <dgm:spPr/>
      <dgm:t>
        <a:bodyPr/>
        <a:lstStyle/>
        <a:p>
          <a:endParaRPr lang="de-DE"/>
        </a:p>
      </dgm:t>
    </dgm:pt>
    <dgm:pt modelId="{44B1377C-C79D-4215-A5D3-AC800AC326BE}">
      <dgm:prSet phldrT="[Text]" custT="1"/>
      <dgm:spPr>
        <a:solidFill>
          <a:srgbClr val="92D050"/>
        </a:solidFill>
        <a:ln>
          <a:solidFill>
            <a:schemeClr val="tx1"/>
          </a:solidFill>
        </a:ln>
      </dgm:spPr>
      <dgm:t>
        <a:bodyPr/>
        <a:lstStyle/>
        <a:p>
          <a:r>
            <a:rPr lang="de-DE" sz="1000" dirty="0">
              <a:latin typeface="Arial" pitchFamily="34" charset="0"/>
              <a:cs typeface="Arial" pitchFamily="34" charset="0"/>
            </a:rPr>
            <a:t>Onkologische Zentren</a:t>
          </a:r>
        </a:p>
      </dgm:t>
    </dgm:pt>
    <dgm:pt modelId="{DA52EBBD-3156-4C4D-A824-5C98EF724A8C}" type="sibTrans" cxnId="{3CC27492-2797-4CD0-9DB7-5BC2A92E882C}">
      <dgm:prSet/>
      <dgm:spPr/>
      <dgm:t>
        <a:bodyPr/>
        <a:lstStyle/>
        <a:p>
          <a:endParaRPr lang="de-DE"/>
        </a:p>
      </dgm:t>
    </dgm:pt>
    <dgm:pt modelId="{C71AFB7E-CABD-452D-8C3B-F1D8F79981D5}" type="parTrans" cxnId="{3CC27492-2797-4CD0-9DB7-5BC2A92E882C}">
      <dgm:prSet/>
      <dgm:spPr/>
      <dgm:t>
        <a:bodyPr/>
        <a:lstStyle/>
        <a:p>
          <a:endParaRPr lang="de-DE"/>
        </a:p>
      </dgm:t>
    </dgm:pt>
    <dgm:pt modelId="{2933DC33-DB39-4048-91C1-39619F6C32FD}">
      <dgm:prSet phldrT="[Text]" custT="1"/>
      <dgm:spPr>
        <a:solidFill>
          <a:srgbClr val="E3FFD4"/>
        </a:solidFill>
      </dgm:spPr>
      <dgm:t>
        <a:bodyPr tIns="36000" rIns="36000" bIns="288000" anchor="b"/>
        <a:lstStyle/>
        <a:p>
          <a:r>
            <a:rPr lang="de-DE" sz="1200" dirty="0">
              <a:latin typeface="Arial" pitchFamily="34" charset="0"/>
              <a:cs typeface="Arial" pitchFamily="34" charset="0"/>
            </a:rPr>
            <a:t>  </a:t>
          </a:r>
        </a:p>
      </dgm:t>
    </dgm:pt>
    <dgm:pt modelId="{E101A330-F576-4171-B14A-17DB532F4B18}" type="sibTrans" cxnId="{F66EFE9F-15CD-4A3B-9648-1CC8652DF7C7}">
      <dgm:prSet/>
      <dgm:spPr/>
      <dgm:t>
        <a:bodyPr/>
        <a:lstStyle/>
        <a:p>
          <a:endParaRPr lang="de-DE"/>
        </a:p>
      </dgm:t>
    </dgm:pt>
    <dgm:pt modelId="{3112E93E-F26D-4ACB-B17F-9FB1B0B37D25}" type="parTrans" cxnId="{F66EFE9F-15CD-4A3B-9648-1CC8652DF7C7}">
      <dgm:prSet/>
      <dgm:spPr/>
      <dgm:t>
        <a:bodyPr/>
        <a:lstStyle/>
        <a:p>
          <a:endParaRPr lang="de-DE"/>
        </a:p>
      </dgm:t>
    </dgm:pt>
    <dgm:pt modelId="{23D7C105-D0A2-4C39-A8E0-8E931967B4ED}" type="pres">
      <dgm:prSet presAssocID="{629EC81C-6445-4EFE-BDE9-EE70B03E84FE}" presName="Name0" presStyleCnt="0">
        <dgm:presLayoutVars>
          <dgm:dir/>
          <dgm:animLvl val="lvl"/>
          <dgm:resizeHandles val="exact"/>
        </dgm:presLayoutVars>
      </dgm:prSet>
      <dgm:spPr/>
    </dgm:pt>
    <dgm:pt modelId="{953A76AE-DA87-4427-AAC7-2CA810A7C5F2}" type="pres">
      <dgm:prSet presAssocID="{2933DC33-DB39-4048-91C1-39619F6C32FD}" presName="Name8" presStyleCnt="0"/>
      <dgm:spPr/>
    </dgm:pt>
    <dgm:pt modelId="{F8426904-698C-4CD9-90B6-90A260E73509}" type="pres">
      <dgm:prSet presAssocID="{2933DC33-DB39-4048-91C1-39619F6C32FD}" presName="level" presStyleLbl="node1" presStyleIdx="0" presStyleCnt="3">
        <dgm:presLayoutVars>
          <dgm:chMax val="1"/>
          <dgm:bulletEnabled val="1"/>
        </dgm:presLayoutVars>
      </dgm:prSet>
      <dgm:spPr/>
    </dgm:pt>
    <dgm:pt modelId="{854CAC50-7D83-4FDE-828D-26D5FCE52D78}" type="pres">
      <dgm:prSet presAssocID="{2933DC33-DB39-4048-91C1-39619F6C32FD}" presName="levelTx" presStyleLbl="revTx" presStyleIdx="0" presStyleCnt="0">
        <dgm:presLayoutVars>
          <dgm:chMax val="1"/>
          <dgm:bulletEnabled val="1"/>
        </dgm:presLayoutVars>
      </dgm:prSet>
      <dgm:spPr/>
    </dgm:pt>
    <dgm:pt modelId="{B5A3B216-60E0-4EF6-8E42-C29E3CA881F6}" type="pres">
      <dgm:prSet presAssocID="{44B1377C-C79D-4215-A5D3-AC800AC326BE}" presName="Name8" presStyleCnt="0"/>
      <dgm:spPr/>
    </dgm:pt>
    <dgm:pt modelId="{C659C12A-8DE5-49AD-BC29-BFE35D5876A4}" type="pres">
      <dgm:prSet presAssocID="{44B1377C-C79D-4215-A5D3-AC800AC326BE}" presName="level" presStyleLbl="node1" presStyleIdx="1" presStyleCnt="3" custLinFactNeighborX="-260" custLinFactNeighborY="-561">
        <dgm:presLayoutVars>
          <dgm:chMax val="1"/>
          <dgm:bulletEnabled val="1"/>
        </dgm:presLayoutVars>
      </dgm:prSet>
      <dgm:spPr/>
    </dgm:pt>
    <dgm:pt modelId="{B68F51C0-608D-448C-926E-B058BE35F769}" type="pres">
      <dgm:prSet presAssocID="{44B1377C-C79D-4215-A5D3-AC800AC326BE}" presName="levelTx" presStyleLbl="revTx" presStyleIdx="0" presStyleCnt="0">
        <dgm:presLayoutVars>
          <dgm:chMax val="1"/>
          <dgm:bulletEnabled val="1"/>
        </dgm:presLayoutVars>
      </dgm:prSet>
      <dgm:spPr/>
    </dgm:pt>
    <dgm:pt modelId="{E56D4BB1-C5DC-4721-AC38-9AE778236D5A}" type="pres">
      <dgm:prSet presAssocID="{208BA663-3C12-4437-A35A-B872B5345BFA}" presName="Name8" presStyleCnt="0"/>
      <dgm:spPr/>
    </dgm:pt>
    <dgm:pt modelId="{D95C632B-FF0C-4D51-846A-5083C44AF8B4}" type="pres">
      <dgm:prSet presAssocID="{208BA663-3C12-4437-A35A-B872B5345BFA}" presName="level" presStyleLbl="node1" presStyleIdx="2" presStyleCnt="3">
        <dgm:presLayoutVars>
          <dgm:chMax val="1"/>
          <dgm:bulletEnabled val="1"/>
        </dgm:presLayoutVars>
      </dgm:prSet>
      <dgm:spPr/>
    </dgm:pt>
    <dgm:pt modelId="{7C1E1AC7-A529-4230-924D-9FEFC2BE8826}" type="pres">
      <dgm:prSet presAssocID="{208BA663-3C12-4437-A35A-B872B5345BFA}" presName="levelTx" presStyleLbl="revTx" presStyleIdx="0" presStyleCnt="0">
        <dgm:presLayoutVars>
          <dgm:chMax val="1"/>
          <dgm:bulletEnabled val="1"/>
        </dgm:presLayoutVars>
      </dgm:prSet>
      <dgm:spPr/>
    </dgm:pt>
  </dgm:ptLst>
  <dgm:cxnLst>
    <dgm:cxn modelId="{361E8C65-82C5-419C-BBAB-368BF2BEAC09}" type="presOf" srcId="{44B1377C-C79D-4215-A5D3-AC800AC326BE}" destId="{C659C12A-8DE5-49AD-BC29-BFE35D5876A4}" srcOrd="0" destOrd="0" presId="urn:microsoft.com/office/officeart/2005/8/layout/pyramid1"/>
    <dgm:cxn modelId="{3EDA224C-2A33-41E0-9A6F-644E3121AA77}" type="presOf" srcId="{2933DC33-DB39-4048-91C1-39619F6C32FD}" destId="{854CAC50-7D83-4FDE-828D-26D5FCE52D78}" srcOrd="1" destOrd="0" presId="urn:microsoft.com/office/officeart/2005/8/layout/pyramid1"/>
    <dgm:cxn modelId="{3CC27492-2797-4CD0-9DB7-5BC2A92E882C}" srcId="{629EC81C-6445-4EFE-BDE9-EE70B03E84FE}" destId="{44B1377C-C79D-4215-A5D3-AC800AC326BE}" srcOrd="1" destOrd="0" parTransId="{C71AFB7E-CABD-452D-8C3B-F1D8F79981D5}" sibTransId="{DA52EBBD-3156-4C4D-A824-5C98EF724A8C}"/>
    <dgm:cxn modelId="{0342E698-2A29-467F-BE55-21E4D54D185C}" type="presOf" srcId="{208BA663-3C12-4437-A35A-B872B5345BFA}" destId="{7C1E1AC7-A529-4230-924D-9FEFC2BE8826}" srcOrd="1" destOrd="0" presId="urn:microsoft.com/office/officeart/2005/8/layout/pyramid1"/>
    <dgm:cxn modelId="{5FE6729C-DEA6-4A47-BA30-A486AF5516A2}" type="presOf" srcId="{44B1377C-C79D-4215-A5D3-AC800AC326BE}" destId="{B68F51C0-608D-448C-926E-B058BE35F769}" srcOrd="1" destOrd="0" presId="urn:microsoft.com/office/officeart/2005/8/layout/pyramid1"/>
    <dgm:cxn modelId="{F66EFE9F-15CD-4A3B-9648-1CC8652DF7C7}" srcId="{629EC81C-6445-4EFE-BDE9-EE70B03E84FE}" destId="{2933DC33-DB39-4048-91C1-39619F6C32FD}" srcOrd="0" destOrd="0" parTransId="{3112E93E-F26D-4ACB-B17F-9FB1B0B37D25}" sibTransId="{E101A330-F576-4171-B14A-17DB532F4B18}"/>
    <dgm:cxn modelId="{C68CB0C0-A5ED-4972-90A6-F2B64437873E}" type="presOf" srcId="{629EC81C-6445-4EFE-BDE9-EE70B03E84FE}" destId="{23D7C105-D0A2-4C39-A8E0-8E931967B4ED}" srcOrd="0" destOrd="0" presId="urn:microsoft.com/office/officeart/2005/8/layout/pyramid1"/>
    <dgm:cxn modelId="{8DF6F0C1-04F9-4C74-A4D1-437CED5770CC}" type="presOf" srcId="{208BA663-3C12-4437-A35A-B872B5345BFA}" destId="{D95C632B-FF0C-4D51-846A-5083C44AF8B4}" srcOrd="0" destOrd="0" presId="urn:microsoft.com/office/officeart/2005/8/layout/pyramid1"/>
    <dgm:cxn modelId="{10DA38D6-56EA-4BF2-83A4-6985A0C9897C}" type="presOf" srcId="{2933DC33-DB39-4048-91C1-39619F6C32FD}" destId="{F8426904-698C-4CD9-90B6-90A260E73509}" srcOrd="0" destOrd="0" presId="urn:microsoft.com/office/officeart/2005/8/layout/pyramid1"/>
    <dgm:cxn modelId="{B02898FA-7271-4F27-B048-27D708E739FC}" srcId="{629EC81C-6445-4EFE-BDE9-EE70B03E84FE}" destId="{208BA663-3C12-4437-A35A-B872B5345BFA}" srcOrd="2" destOrd="0" parTransId="{7167205B-8778-44E2-9D56-F9D75569359D}" sibTransId="{1728346C-C9C8-4084-A487-41D1B3012D0F}"/>
    <dgm:cxn modelId="{D908D5B7-4A51-442F-96A2-7D801D354B7E}" type="presParOf" srcId="{23D7C105-D0A2-4C39-A8E0-8E931967B4ED}" destId="{953A76AE-DA87-4427-AAC7-2CA810A7C5F2}" srcOrd="0" destOrd="0" presId="urn:microsoft.com/office/officeart/2005/8/layout/pyramid1"/>
    <dgm:cxn modelId="{3B6D1360-7200-4590-AD03-CEF55C8E1B3E}" type="presParOf" srcId="{953A76AE-DA87-4427-AAC7-2CA810A7C5F2}" destId="{F8426904-698C-4CD9-90B6-90A260E73509}" srcOrd="0" destOrd="0" presId="urn:microsoft.com/office/officeart/2005/8/layout/pyramid1"/>
    <dgm:cxn modelId="{4468BD4F-09B8-4A8A-B318-61CBA8A8082D}" type="presParOf" srcId="{953A76AE-DA87-4427-AAC7-2CA810A7C5F2}" destId="{854CAC50-7D83-4FDE-828D-26D5FCE52D78}" srcOrd="1" destOrd="0" presId="urn:microsoft.com/office/officeart/2005/8/layout/pyramid1"/>
    <dgm:cxn modelId="{0BC6EFCC-142F-48FC-87A1-FC8656900E27}" type="presParOf" srcId="{23D7C105-D0A2-4C39-A8E0-8E931967B4ED}" destId="{B5A3B216-60E0-4EF6-8E42-C29E3CA881F6}" srcOrd="1" destOrd="0" presId="urn:microsoft.com/office/officeart/2005/8/layout/pyramid1"/>
    <dgm:cxn modelId="{A211701D-BE58-4D73-822F-946239AAB3A4}" type="presParOf" srcId="{B5A3B216-60E0-4EF6-8E42-C29E3CA881F6}" destId="{C659C12A-8DE5-49AD-BC29-BFE35D5876A4}" srcOrd="0" destOrd="0" presId="urn:microsoft.com/office/officeart/2005/8/layout/pyramid1"/>
    <dgm:cxn modelId="{0A72BED2-107D-414C-8B3E-F60E928AA5D6}" type="presParOf" srcId="{B5A3B216-60E0-4EF6-8E42-C29E3CA881F6}" destId="{B68F51C0-608D-448C-926E-B058BE35F769}" srcOrd="1" destOrd="0" presId="urn:microsoft.com/office/officeart/2005/8/layout/pyramid1"/>
    <dgm:cxn modelId="{7FA939A6-A263-4F70-A26C-B63D7AA529BA}" type="presParOf" srcId="{23D7C105-D0A2-4C39-A8E0-8E931967B4ED}" destId="{E56D4BB1-C5DC-4721-AC38-9AE778236D5A}" srcOrd="2" destOrd="0" presId="urn:microsoft.com/office/officeart/2005/8/layout/pyramid1"/>
    <dgm:cxn modelId="{0CF3E9B0-CA94-4FF1-B730-1F28ABF025C4}" type="presParOf" srcId="{E56D4BB1-C5DC-4721-AC38-9AE778236D5A}" destId="{D95C632B-FF0C-4D51-846A-5083C44AF8B4}" srcOrd="0" destOrd="0" presId="urn:microsoft.com/office/officeart/2005/8/layout/pyramid1"/>
    <dgm:cxn modelId="{E3309AE2-2EAF-48BE-8AD6-A33E6CC0623F}" type="presParOf" srcId="{E56D4BB1-C5DC-4721-AC38-9AE778236D5A}" destId="{7C1E1AC7-A529-4230-924D-9FEFC2BE882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08BA663-3C12-4437-A35A-B872B5345BFA}">
      <dgm:prSet phldrT="[Text]" custT="1"/>
      <dgm:spPr>
        <a:solidFill>
          <a:schemeClr val="accent3">
            <a:lumMod val="75000"/>
          </a:schemeClr>
        </a:solidFill>
        <a:ln>
          <a:noFill/>
        </a:ln>
      </dgm:spPr>
      <dgm:t>
        <a:bodyPr lIns="144000"/>
        <a:lstStyle/>
        <a:p>
          <a:r>
            <a:rPr lang="de-DE" sz="1100" dirty="0">
              <a:latin typeface="Arial" pitchFamily="34" charset="0"/>
              <a:cs typeface="Arial" pitchFamily="34" charset="0"/>
            </a:rPr>
            <a:t>Organkrebszentren</a:t>
          </a:r>
        </a:p>
      </dgm:t>
    </dgm:pt>
    <dgm:pt modelId="{7167205B-8778-44E2-9D56-F9D75569359D}" type="parTrans" cxnId="{B02898FA-7271-4F27-B048-27D708E739FC}">
      <dgm:prSet/>
      <dgm:spPr/>
      <dgm:t>
        <a:bodyPr/>
        <a:lstStyle/>
        <a:p>
          <a:endParaRPr lang="de-DE"/>
        </a:p>
      </dgm:t>
    </dgm:pt>
    <dgm:pt modelId="{1728346C-C9C8-4084-A487-41D1B3012D0F}" type="sibTrans" cxnId="{B02898FA-7271-4F27-B048-27D708E739FC}">
      <dgm:prSet/>
      <dgm:spPr/>
      <dgm:t>
        <a:bodyPr/>
        <a:lstStyle/>
        <a:p>
          <a:endParaRPr lang="de-DE"/>
        </a:p>
      </dgm:t>
    </dgm:pt>
    <dgm:pt modelId="{44B1377C-C79D-4215-A5D3-AC800AC326BE}">
      <dgm:prSet phldrT="[Text]" custT="1"/>
      <dgm:spPr>
        <a:solidFill>
          <a:srgbClr val="92D050"/>
        </a:solidFill>
        <a:ln>
          <a:noFill/>
        </a:ln>
      </dgm:spPr>
      <dgm:t>
        <a:bodyPr/>
        <a:lstStyle/>
        <a:p>
          <a:r>
            <a:rPr lang="de-DE" sz="1000" dirty="0">
              <a:latin typeface="Arial" pitchFamily="34" charset="0"/>
              <a:cs typeface="Arial" pitchFamily="34" charset="0"/>
            </a:rPr>
            <a:t>Onkologische Zentren</a:t>
          </a:r>
        </a:p>
      </dgm:t>
    </dgm:pt>
    <dgm:pt modelId="{DA52EBBD-3156-4C4D-A824-5C98EF724A8C}" type="sibTrans" cxnId="{3CC27492-2797-4CD0-9DB7-5BC2A92E882C}">
      <dgm:prSet/>
      <dgm:spPr/>
      <dgm:t>
        <a:bodyPr/>
        <a:lstStyle/>
        <a:p>
          <a:endParaRPr lang="de-DE"/>
        </a:p>
      </dgm:t>
    </dgm:pt>
    <dgm:pt modelId="{C71AFB7E-CABD-452D-8C3B-F1D8F79981D5}" type="parTrans" cxnId="{3CC27492-2797-4CD0-9DB7-5BC2A92E882C}">
      <dgm:prSet/>
      <dgm:spPr/>
      <dgm:t>
        <a:bodyPr/>
        <a:lstStyle/>
        <a:p>
          <a:endParaRPr lang="de-DE"/>
        </a:p>
      </dgm:t>
    </dgm:pt>
    <dgm:pt modelId="{2933DC33-DB39-4048-91C1-39619F6C32FD}">
      <dgm:prSet phldrT="[Text]" custT="1"/>
      <dgm:spPr>
        <a:solidFill>
          <a:srgbClr val="E3FFD4"/>
        </a:solidFill>
        <a:ln>
          <a:solidFill>
            <a:schemeClr val="tx1"/>
          </a:solidFill>
        </a:ln>
      </dgm:spPr>
      <dgm:t>
        <a:bodyPr tIns="36000" rIns="36000" bIns="288000" anchor="b"/>
        <a:lstStyle/>
        <a:p>
          <a:r>
            <a:rPr lang="de-DE" sz="1200" dirty="0">
              <a:latin typeface="Arial" pitchFamily="34" charset="0"/>
              <a:cs typeface="Arial" pitchFamily="34" charset="0"/>
            </a:rPr>
            <a:t>  </a:t>
          </a:r>
        </a:p>
      </dgm:t>
    </dgm:pt>
    <dgm:pt modelId="{E101A330-F576-4171-B14A-17DB532F4B18}" type="sibTrans" cxnId="{F66EFE9F-15CD-4A3B-9648-1CC8652DF7C7}">
      <dgm:prSet/>
      <dgm:spPr/>
      <dgm:t>
        <a:bodyPr/>
        <a:lstStyle/>
        <a:p>
          <a:endParaRPr lang="de-DE"/>
        </a:p>
      </dgm:t>
    </dgm:pt>
    <dgm:pt modelId="{3112E93E-F26D-4ACB-B17F-9FB1B0B37D25}" type="parTrans" cxnId="{F66EFE9F-15CD-4A3B-9648-1CC8652DF7C7}">
      <dgm:prSet/>
      <dgm:spPr/>
      <dgm:t>
        <a:bodyPr/>
        <a:lstStyle/>
        <a:p>
          <a:endParaRPr lang="de-DE"/>
        </a:p>
      </dgm:t>
    </dgm:pt>
    <dgm:pt modelId="{23D7C105-D0A2-4C39-A8E0-8E931967B4ED}" type="pres">
      <dgm:prSet presAssocID="{629EC81C-6445-4EFE-BDE9-EE70B03E84FE}" presName="Name0" presStyleCnt="0">
        <dgm:presLayoutVars>
          <dgm:dir/>
          <dgm:animLvl val="lvl"/>
          <dgm:resizeHandles val="exact"/>
        </dgm:presLayoutVars>
      </dgm:prSet>
      <dgm:spPr/>
    </dgm:pt>
    <dgm:pt modelId="{953A76AE-DA87-4427-AAC7-2CA810A7C5F2}" type="pres">
      <dgm:prSet presAssocID="{2933DC33-DB39-4048-91C1-39619F6C32FD}" presName="Name8" presStyleCnt="0"/>
      <dgm:spPr/>
    </dgm:pt>
    <dgm:pt modelId="{F8426904-698C-4CD9-90B6-90A260E73509}" type="pres">
      <dgm:prSet presAssocID="{2933DC33-DB39-4048-91C1-39619F6C32FD}" presName="level" presStyleLbl="node1" presStyleIdx="0" presStyleCnt="3">
        <dgm:presLayoutVars>
          <dgm:chMax val="1"/>
          <dgm:bulletEnabled val="1"/>
        </dgm:presLayoutVars>
      </dgm:prSet>
      <dgm:spPr/>
    </dgm:pt>
    <dgm:pt modelId="{854CAC50-7D83-4FDE-828D-26D5FCE52D78}" type="pres">
      <dgm:prSet presAssocID="{2933DC33-DB39-4048-91C1-39619F6C32FD}" presName="levelTx" presStyleLbl="revTx" presStyleIdx="0" presStyleCnt="0">
        <dgm:presLayoutVars>
          <dgm:chMax val="1"/>
          <dgm:bulletEnabled val="1"/>
        </dgm:presLayoutVars>
      </dgm:prSet>
      <dgm:spPr/>
    </dgm:pt>
    <dgm:pt modelId="{B5A3B216-60E0-4EF6-8E42-C29E3CA881F6}" type="pres">
      <dgm:prSet presAssocID="{44B1377C-C79D-4215-A5D3-AC800AC326BE}" presName="Name8" presStyleCnt="0"/>
      <dgm:spPr/>
    </dgm:pt>
    <dgm:pt modelId="{C659C12A-8DE5-49AD-BC29-BFE35D5876A4}" type="pres">
      <dgm:prSet presAssocID="{44B1377C-C79D-4215-A5D3-AC800AC326BE}" presName="level" presStyleLbl="node1" presStyleIdx="1" presStyleCnt="3" custLinFactNeighborX="-260" custLinFactNeighborY="2810">
        <dgm:presLayoutVars>
          <dgm:chMax val="1"/>
          <dgm:bulletEnabled val="1"/>
        </dgm:presLayoutVars>
      </dgm:prSet>
      <dgm:spPr/>
    </dgm:pt>
    <dgm:pt modelId="{B68F51C0-608D-448C-926E-B058BE35F769}" type="pres">
      <dgm:prSet presAssocID="{44B1377C-C79D-4215-A5D3-AC800AC326BE}" presName="levelTx" presStyleLbl="revTx" presStyleIdx="0" presStyleCnt="0">
        <dgm:presLayoutVars>
          <dgm:chMax val="1"/>
          <dgm:bulletEnabled val="1"/>
        </dgm:presLayoutVars>
      </dgm:prSet>
      <dgm:spPr/>
    </dgm:pt>
    <dgm:pt modelId="{E56D4BB1-C5DC-4721-AC38-9AE778236D5A}" type="pres">
      <dgm:prSet presAssocID="{208BA663-3C12-4437-A35A-B872B5345BFA}" presName="Name8" presStyleCnt="0"/>
      <dgm:spPr/>
    </dgm:pt>
    <dgm:pt modelId="{D95C632B-FF0C-4D51-846A-5083C44AF8B4}" type="pres">
      <dgm:prSet presAssocID="{208BA663-3C12-4437-A35A-B872B5345BFA}" presName="level" presStyleLbl="node1" presStyleIdx="2" presStyleCnt="3">
        <dgm:presLayoutVars>
          <dgm:chMax val="1"/>
          <dgm:bulletEnabled val="1"/>
        </dgm:presLayoutVars>
      </dgm:prSet>
      <dgm:spPr/>
    </dgm:pt>
    <dgm:pt modelId="{7C1E1AC7-A529-4230-924D-9FEFC2BE8826}" type="pres">
      <dgm:prSet presAssocID="{208BA663-3C12-4437-A35A-B872B5345BFA}" presName="levelTx" presStyleLbl="revTx" presStyleIdx="0" presStyleCnt="0">
        <dgm:presLayoutVars>
          <dgm:chMax val="1"/>
          <dgm:bulletEnabled val="1"/>
        </dgm:presLayoutVars>
      </dgm:prSet>
      <dgm:spPr/>
    </dgm:pt>
  </dgm:ptLst>
  <dgm:cxnLst>
    <dgm:cxn modelId="{418F360A-A6DF-4D08-97AF-7AE481123BDC}" type="presOf" srcId="{44B1377C-C79D-4215-A5D3-AC800AC326BE}" destId="{B68F51C0-608D-448C-926E-B058BE35F769}" srcOrd="1" destOrd="0" presId="urn:microsoft.com/office/officeart/2005/8/layout/pyramid1"/>
    <dgm:cxn modelId="{D9C28229-EB33-41EE-B958-44F70057F226}" type="presOf" srcId="{44B1377C-C79D-4215-A5D3-AC800AC326BE}" destId="{C659C12A-8DE5-49AD-BC29-BFE35D5876A4}" srcOrd="0" destOrd="0" presId="urn:microsoft.com/office/officeart/2005/8/layout/pyramid1"/>
    <dgm:cxn modelId="{09DA4066-04BE-4DAA-A932-AB2C5CE33FD9}" type="presOf" srcId="{2933DC33-DB39-4048-91C1-39619F6C32FD}" destId="{854CAC50-7D83-4FDE-828D-26D5FCE52D78}" srcOrd="1" destOrd="0" presId="urn:microsoft.com/office/officeart/2005/8/layout/pyramid1"/>
    <dgm:cxn modelId="{ACED3F68-3EF9-4CE4-9F3A-0B7B6B44707D}" type="presOf" srcId="{208BA663-3C12-4437-A35A-B872B5345BFA}" destId="{D95C632B-FF0C-4D51-846A-5083C44AF8B4}" srcOrd="0" destOrd="0" presId="urn:microsoft.com/office/officeart/2005/8/layout/pyramid1"/>
    <dgm:cxn modelId="{A968A254-A9D0-484F-B1D2-CBEFA3E79A56}" type="presOf" srcId="{208BA663-3C12-4437-A35A-B872B5345BFA}" destId="{7C1E1AC7-A529-4230-924D-9FEFC2BE8826}" srcOrd="1" destOrd="0" presId="urn:microsoft.com/office/officeart/2005/8/layout/pyramid1"/>
    <dgm:cxn modelId="{3CC27492-2797-4CD0-9DB7-5BC2A92E882C}" srcId="{629EC81C-6445-4EFE-BDE9-EE70B03E84FE}" destId="{44B1377C-C79D-4215-A5D3-AC800AC326BE}" srcOrd="1" destOrd="0" parTransId="{C71AFB7E-CABD-452D-8C3B-F1D8F79981D5}" sibTransId="{DA52EBBD-3156-4C4D-A824-5C98EF724A8C}"/>
    <dgm:cxn modelId="{F66EFE9F-15CD-4A3B-9648-1CC8652DF7C7}" srcId="{629EC81C-6445-4EFE-BDE9-EE70B03E84FE}" destId="{2933DC33-DB39-4048-91C1-39619F6C32FD}" srcOrd="0" destOrd="0" parTransId="{3112E93E-F26D-4ACB-B17F-9FB1B0B37D25}" sibTransId="{E101A330-F576-4171-B14A-17DB532F4B18}"/>
    <dgm:cxn modelId="{B2E7ABA0-2E2A-4FEB-BC4B-73100783A989}" type="presOf" srcId="{2933DC33-DB39-4048-91C1-39619F6C32FD}" destId="{F8426904-698C-4CD9-90B6-90A260E73509}" srcOrd="0" destOrd="0" presId="urn:microsoft.com/office/officeart/2005/8/layout/pyramid1"/>
    <dgm:cxn modelId="{0B44B1DE-6C1E-41FC-A901-F0E28ADEE210}" type="presOf" srcId="{629EC81C-6445-4EFE-BDE9-EE70B03E84FE}" destId="{23D7C105-D0A2-4C39-A8E0-8E931967B4ED}" srcOrd="0" destOrd="0" presId="urn:microsoft.com/office/officeart/2005/8/layout/pyramid1"/>
    <dgm:cxn modelId="{B02898FA-7271-4F27-B048-27D708E739FC}" srcId="{629EC81C-6445-4EFE-BDE9-EE70B03E84FE}" destId="{208BA663-3C12-4437-A35A-B872B5345BFA}" srcOrd="2" destOrd="0" parTransId="{7167205B-8778-44E2-9D56-F9D75569359D}" sibTransId="{1728346C-C9C8-4084-A487-41D1B3012D0F}"/>
    <dgm:cxn modelId="{62357CF6-9898-4AF9-A80C-FB8098CC2D38}" type="presParOf" srcId="{23D7C105-D0A2-4C39-A8E0-8E931967B4ED}" destId="{953A76AE-DA87-4427-AAC7-2CA810A7C5F2}" srcOrd="0" destOrd="0" presId="urn:microsoft.com/office/officeart/2005/8/layout/pyramid1"/>
    <dgm:cxn modelId="{0B70BC50-A953-4285-92F9-D5BD26D575F3}" type="presParOf" srcId="{953A76AE-DA87-4427-AAC7-2CA810A7C5F2}" destId="{F8426904-698C-4CD9-90B6-90A260E73509}" srcOrd="0" destOrd="0" presId="urn:microsoft.com/office/officeart/2005/8/layout/pyramid1"/>
    <dgm:cxn modelId="{CD39117B-ECCD-4002-B992-6CA4B5736664}" type="presParOf" srcId="{953A76AE-DA87-4427-AAC7-2CA810A7C5F2}" destId="{854CAC50-7D83-4FDE-828D-26D5FCE52D78}" srcOrd="1" destOrd="0" presId="urn:microsoft.com/office/officeart/2005/8/layout/pyramid1"/>
    <dgm:cxn modelId="{DED14D97-C398-435C-B854-8290AF8071D0}" type="presParOf" srcId="{23D7C105-D0A2-4C39-A8E0-8E931967B4ED}" destId="{B5A3B216-60E0-4EF6-8E42-C29E3CA881F6}" srcOrd="1" destOrd="0" presId="urn:microsoft.com/office/officeart/2005/8/layout/pyramid1"/>
    <dgm:cxn modelId="{F5AAF6CE-B822-4AC2-B165-3A9AED998715}" type="presParOf" srcId="{B5A3B216-60E0-4EF6-8E42-C29E3CA881F6}" destId="{C659C12A-8DE5-49AD-BC29-BFE35D5876A4}" srcOrd="0" destOrd="0" presId="urn:microsoft.com/office/officeart/2005/8/layout/pyramid1"/>
    <dgm:cxn modelId="{798E71B0-4BA4-45D0-9D9B-4A6C256C0DC0}" type="presParOf" srcId="{B5A3B216-60E0-4EF6-8E42-C29E3CA881F6}" destId="{B68F51C0-608D-448C-926E-B058BE35F769}" srcOrd="1" destOrd="0" presId="urn:microsoft.com/office/officeart/2005/8/layout/pyramid1"/>
    <dgm:cxn modelId="{D01E925A-B9E1-4137-A361-E377C05CBAD0}" type="presParOf" srcId="{23D7C105-D0A2-4C39-A8E0-8E931967B4ED}" destId="{E56D4BB1-C5DC-4721-AC38-9AE778236D5A}" srcOrd="2" destOrd="0" presId="urn:microsoft.com/office/officeart/2005/8/layout/pyramid1"/>
    <dgm:cxn modelId="{EC6AB678-B773-4F06-902E-C0FB89A5D580}" type="presParOf" srcId="{E56D4BB1-C5DC-4721-AC38-9AE778236D5A}" destId="{D95C632B-FF0C-4D51-846A-5083C44AF8B4}" srcOrd="0" destOrd="0" presId="urn:microsoft.com/office/officeart/2005/8/layout/pyramid1"/>
    <dgm:cxn modelId="{FDC94224-3482-4C7E-958A-DF38A2FE6A31}" type="presParOf" srcId="{E56D4BB1-C5DC-4721-AC38-9AE778236D5A}" destId="{7C1E1AC7-A529-4230-924D-9FEFC2BE882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3D7C105-D0A2-4C39-A8E0-8E931967B4ED}" type="pres">
      <dgm:prSet presAssocID="{629EC81C-6445-4EFE-BDE9-EE70B03E84FE}" presName="Name0" presStyleCnt="0">
        <dgm:presLayoutVars>
          <dgm:dir/>
          <dgm:animLvl val="lvl"/>
          <dgm:resizeHandles val="exact"/>
        </dgm:presLayoutVars>
      </dgm:prSet>
      <dgm:spPr/>
    </dgm:pt>
  </dgm:ptLst>
  <dgm:cxnLst>
    <dgm:cxn modelId="{9B0195CD-E439-439A-946D-085724C7B5DE}" type="presOf" srcId="{629EC81C-6445-4EFE-BDE9-EE70B03E84FE}" destId="{23D7C105-D0A2-4C39-A8E0-8E931967B4ED}" srcOrd="0"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3D7C105-D0A2-4C39-A8E0-8E931967B4ED}" type="pres">
      <dgm:prSet presAssocID="{629EC81C-6445-4EFE-BDE9-EE70B03E84FE}" presName="Name0" presStyleCnt="0">
        <dgm:presLayoutVars>
          <dgm:dir/>
          <dgm:animLvl val="lvl"/>
          <dgm:resizeHandles val="exact"/>
        </dgm:presLayoutVars>
      </dgm:prSet>
      <dgm:spPr/>
    </dgm:pt>
  </dgm:ptLst>
  <dgm:cxnLst>
    <dgm:cxn modelId="{178423A6-B831-45EB-971E-C0C3BD7CD7D8}" type="presOf" srcId="{629EC81C-6445-4EFE-BDE9-EE70B03E84FE}" destId="{23D7C105-D0A2-4C39-A8E0-8E931967B4ED}" srcOrd="0"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3D7C105-D0A2-4C39-A8E0-8E931967B4ED}" type="pres">
      <dgm:prSet presAssocID="{629EC81C-6445-4EFE-BDE9-EE70B03E84FE}" presName="Name0" presStyleCnt="0">
        <dgm:presLayoutVars>
          <dgm:dir/>
          <dgm:animLvl val="lvl"/>
          <dgm:resizeHandles val="exact"/>
        </dgm:presLayoutVars>
      </dgm:prSet>
      <dgm:spPr/>
    </dgm:pt>
  </dgm:ptLst>
  <dgm:cxnLst>
    <dgm:cxn modelId="{F28E691C-6DE8-42EF-B6BE-DFB18DCCACD2}" type="presOf" srcId="{629EC81C-6445-4EFE-BDE9-EE70B03E84FE}" destId="{23D7C105-D0A2-4C39-A8E0-8E931967B4ED}" srcOrd="0"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9EC81C-6445-4EFE-BDE9-EE70B03E84FE}" type="doc">
      <dgm:prSet loTypeId="urn:microsoft.com/office/officeart/2005/8/layout/pyramid1" loCatId="pyramid" qsTypeId="urn:microsoft.com/office/officeart/2005/8/quickstyle/simple1" qsCatId="simple" csTypeId="urn:microsoft.com/office/officeart/2005/8/colors/accent3_5" csCatId="accent3" phldr="1"/>
      <dgm:spPr/>
    </dgm:pt>
    <dgm:pt modelId="{23D7C105-D0A2-4C39-A8E0-8E931967B4ED}" type="pres">
      <dgm:prSet presAssocID="{629EC81C-6445-4EFE-BDE9-EE70B03E84FE}" presName="Name0" presStyleCnt="0">
        <dgm:presLayoutVars>
          <dgm:dir/>
          <dgm:animLvl val="lvl"/>
          <dgm:resizeHandles val="exact"/>
        </dgm:presLayoutVars>
      </dgm:prSet>
      <dgm:spPr/>
    </dgm:pt>
  </dgm:ptLst>
  <dgm:cxnLst>
    <dgm:cxn modelId="{2A2B807C-DD3D-42F1-827A-153AC43CD8D6}" type="presOf" srcId="{629EC81C-6445-4EFE-BDE9-EE70B03E84FE}" destId="{23D7C105-D0A2-4C39-A8E0-8E931967B4ED}" srcOrd="0"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1EFF4-CF8B-4142-992A-8635D3A10B07}">
      <dsp:nvSpPr>
        <dsp:cNvPr id="0" name=""/>
        <dsp:cNvSpPr/>
      </dsp:nvSpPr>
      <dsp:spPr>
        <a:xfrm>
          <a:off x="1894570" y="78256"/>
          <a:ext cx="1908294" cy="1535637"/>
        </a:xfrm>
        <a:prstGeom prst="trapezoid">
          <a:avLst>
            <a:gd name="adj" fmla="val 60138"/>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36000" rIns="36000" bIns="288000" numCol="1" spcCol="1270" anchor="b" anchorCtr="0">
          <a:noAutofit/>
        </a:bodyPr>
        <a:lstStyle/>
        <a:p>
          <a:pPr marL="0" lvl="0" indent="0" algn="ctr" defTabSz="889000">
            <a:lnSpc>
              <a:spcPct val="90000"/>
            </a:lnSpc>
            <a:spcBef>
              <a:spcPct val="0"/>
            </a:spcBef>
            <a:spcAft>
              <a:spcPct val="35000"/>
            </a:spcAft>
            <a:buNone/>
          </a:pPr>
          <a:r>
            <a:rPr lang="de-DE" sz="2000" kern="1200" dirty="0">
              <a:solidFill>
                <a:schemeClr val="tx1"/>
              </a:solidFill>
              <a:latin typeface="Arial" panose="020B0604020202020204" pitchFamily="34" charset="0"/>
              <a:cs typeface="Arial" panose="020B0604020202020204" pitchFamily="34" charset="0"/>
            </a:rPr>
            <a:t>Onkologische Spitzenzentren</a:t>
          </a:r>
        </a:p>
        <a:p>
          <a:pPr marL="0" lvl="0" indent="0" algn="ctr" defTabSz="889000">
            <a:lnSpc>
              <a:spcPct val="90000"/>
            </a:lnSpc>
            <a:spcBef>
              <a:spcPct val="0"/>
            </a:spcBef>
            <a:spcAft>
              <a:spcPct val="35000"/>
            </a:spcAft>
            <a:buNone/>
          </a:pPr>
          <a:r>
            <a:rPr lang="de-DE" sz="1600" kern="1200" dirty="0">
              <a:solidFill>
                <a:schemeClr val="tx1"/>
              </a:solidFill>
              <a:latin typeface="Arial" panose="020B0604020202020204" pitchFamily="34" charset="0"/>
              <a:cs typeface="Arial" panose="020B0604020202020204" pitchFamily="34" charset="0"/>
            </a:rPr>
            <a:t>(CCC)</a:t>
          </a:r>
        </a:p>
      </dsp:txBody>
      <dsp:txXfrm>
        <a:off x="1894570" y="78256"/>
        <a:ext cx="1908294" cy="1535637"/>
      </dsp:txXfrm>
    </dsp:sp>
    <dsp:sp modelId="{C659C12A-8DE5-49AD-BC29-BFE35D5876A4}">
      <dsp:nvSpPr>
        <dsp:cNvPr id="0" name=""/>
        <dsp:cNvSpPr/>
      </dsp:nvSpPr>
      <dsp:spPr>
        <a:xfrm>
          <a:off x="952798" y="1526657"/>
          <a:ext cx="3772222" cy="1600655"/>
        </a:xfrm>
        <a:prstGeom prst="trapezoid">
          <a:avLst>
            <a:gd name="adj" fmla="val 60138"/>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kern="1200" dirty="0">
              <a:solidFill>
                <a:schemeClr val="tx1"/>
              </a:solidFill>
              <a:latin typeface="Arial" panose="020B0604020202020204" pitchFamily="34" charset="0"/>
              <a:cs typeface="Arial" panose="020B0604020202020204" pitchFamily="34" charset="0"/>
            </a:rPr>
            <a:t>Onkologische Zentren</a:t>
          </a:r>
        </a:p>
        <a:p>
          <a:pPr marL="0" lvl="0" indent="0" algn="ctr" defTabSz="889000">
            <a:lnSpc>
              <a:spcPct val="90000"/>
            </a:lnSpc>
            <a:spcBef>
              <a:spcPct val="0"/>
            </a:spcBef>
            <a:spcAft>
              <a:spcPct val="35000"/>
            </a:spcAft>
            <a:buNone/>
          </a:pPr>
          <a:r>
            <a:rPr lang="de-DE" sz="1600" kern="1200" dirty="0">
              <a:solidFill>
                <a:schemeClr val="tx1"/>
              </a:solidFill>
              <a:latin typeface="Arial" panose="020B0604020202020204" pitchFamily="34" charset="0"/>
              <a:cs typeface="Arial" panose="020B0604020202020204" pitchFamily="34" charset="0"/>
            </a:rPr>
            <a:t>(CC)</a:t>
          </a:r>
        </a:p>
      </dsp:txBody>
      <dsp:txXfrm>
        <a:off x="1612937" y="1526657"/>
        <a:ext cx="2451944" cy="1600655"/>
      </dsp:txXfrm>
    </dsp:sp>
    <dsp:sp modelId="{D95C632B-FF0C-4D51-846A-5083C44AF8B4}">
      <dsp:nvSpPr>
        <dsp:cNvPr id="0" name=""/>
        <dsp:cNvSpPr/>
      </dsp:nvSpPr>
      <dsp:spPr>
        <a:xfrm>
          <a:off x="0" y="3136293"/>
          <a:ext cx="5697434" cy="1600655"/>
        </a:xfrm>
        <a:prstGeom prst="trapezoid">
          <a:avLst>
            <a:gd name="adj" fmla="val 60138"/>
          </a:avLst>
        </a:prstGeom>
        <a:solidFill>
          <a:srgbClr val="6AA9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kern="1200" dirty="0">
              <a:solidFill>
                <a:schemeClr val="tx1"/>
              </a:solidFill>
              <a:latin typeface="Arial" panose="020B0604020202020204" pitchFamily="34" charset="0"/>
              <a:cs typeface="Arial" panose="020B0604020202020204" pitchFamily="34" charset="0"/>
            </a:rPr>
            <a:t>Organkrebszentren</a:t>
          </a:r>
        </a:p>
        <a:p>
          <a:pPr marL="0" lvl="0" indent="0" algn="ctr" defTabSz="889000">
            <a:lnSpc>
              <a:spcPct val="90000"/>
            </a:lnSpc>
            <a:spcBef>
              <a:spcPct val="0"/>
            </a:spcBef>
            <a:spcAft>
              <a:spcPct val="35000"/>
            </a:spcAft>
            <a:buNone/>
          </a:pPr>
          <a:r>
            <a:rPr lang="de-DE" sz="1600" kern="1200" dirty="0">
              <a:solidFill>
                <a:schemeClr val="tx1"/>
              </a:solidFill>
              <a:latin typeface="Arial" panose="020B0604020202020204" pitchFamily="34" charset="0"/>
              <a:cs typeface="Arial" panose="020B0604020202020204" pitchFamily="34" charset="0"/>
            </a:rPr>
            <a:t>(C)</a:t>
          </a:r>
        </a:p>
      </dsp:txBody>
      <dsp:txXfrm>
        <a:off x="997051" y="3136293"/>
        <a:ext cx="3703332" cy="1600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26904-698C-4CD9-90B6-90A260E73509}">
      <dsp:nvSpPr>
        <dsp:cNvPr id="0" name=""/>
        <dsp:cNvSpPr/>
      </dsp:nvSpPr>
      <dsp:spPr>
        <a:xfrm>
          <a:off x="935955" y="0"/>
          <a:ext cx="935955" cy="542253"/>
        </a:xfrm>
        <a:prstGeom prst="trapezoid">
          <a:avLst>
            <a:gd name="adj" fmla="val 86302"/>
          </a:avLst>
        </a:prstGeom>
        <a:solidFill>
          <a:srgbClr val="E3FFD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36000" rIns="36000" bIns="288000" numCol="1" spcCol="1270" anchor="b" anchorCtr="0">
          <a:noAutofit/>
        </a:bodyPr>
        <a:lstStyle/>
        <a:p>
          <a:pPr marL="0" lvl="0" indent="0" algn="ctr" defTabSz="533400">
            <a:lnSpc>
              <a:spcPct val="90000"/>
            </a:lnSpc>
            <a:spcBef>
              <a:spcPct val="0"/>
            </a:spcBef>
            <a:spcAft>
              <a:spcPct val="35000"/>
            </a:spcAft>
            <a:buNone/>
          </a:pPr>
          <a:r>
            <a:rPr lang="de-DE" sz="1200" kern="1200" dirty="0">
              <a:latin typeface="Arial" pitchFamily="34" charset="0"/>
              <a:cs typeface="Arial" pitchFamily="34" charset="0"/>
            </a:rPr>
            <a:t>  </a:t>
          </a:r>
        </a:p>
      </dsp:txBody>
      <dsp:txXfrm>
        <a:off x="935955" y="0"/>
        <a:ext cx="935955" cy="542253"/>
      </dsp:txXfrm>
    </dsp:sp>
    <dsp:sp modelId="{C659C12A-8DE5-49AD-BC29-BFE35D5876A4}">
      <dsp:nvSpPr>
        <dsp:cNvPr id="0" name=""/>
        <dsp:cNvSpPr/>
      </dsp:nvSpPr>
      <dsp:spPr>
        <a:xfrm>
          <a:off x="463110" y="539210"/>
          <a:ext cx="1871910" cy="542253"/>
        </a:xfrm>
        <a:prstGeom prst="trapezoid">
          <a:avLst>
            <a:gd name="adj" fmla="val 86302"/>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itchFamily="34" charset="0"/>
              <a:cs typeface="Arial" pitchFamily="34" charset="0"/>
            </a:rPr>
            <a:t>Onkologische Zentren</a:t>
          </a:r>
        </a:p>
      </dsp:txBody>
      <dsp:txXfrm>
        <a:off x="790695" y="539210"/>
        <a:ext cx="1216741" cy="542253"/>
      </dsp:txXfrm>
    </dsp:sp>
    <dsp:sp modelId="{D95C632B-FF0C-4D51-846A-5083C44AF8B4}">
      <dsp:nvSpPr>
        <dsp:cNvPr id="0" name=""/>
        <dsp:cNvSpPr/>
      </dsp:nvSpPr>
      <dsp:spPr>
        <a:xfrm>
          <a:off x="0" y="1084506"/>
          <a:ext cx="2807866" cy="542253"/>
        </a:xfrm>
        <a:prstGeom prst="trapezoid">
          <a:avLst>
            <a:gd name="adj" fmla="val 86302"/>
          </a:avLst>
        </a:prstGeom>
        <a:solidFill>
          <a:schemeClr val="accent3">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kern="1200" dirty="0">
              <a:latin typeface="Arial" pitchFamily="34" charset="0"/>
              <a:cs typeface="Arial" pitchFamily="34" charset="0"/>
            </a:rPr>
            <a:t>Organkrebszentren</a:t>
          </a:r>
        </a:p>
      </dsp:txBody>
      <dsp:txXfrm>
        <a:off x="491376" y="1084506"/>
        <a:ext cx="1825112" cy="5422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26904-698C-4CD9-90B6-90A260E73509}">
      <dsp:nvSpPr>
        <dsp:cNvPr id="0" name=""/>
        <dsp:cNvSpPr/>
      </dsp:nvSpPr>
      <dsp:spPr>
        <a:xfrm>
          <a:off x="863947" y="0"/>
          <a:ext cx="863947" cy="514187"/>
        </a:xfrm>
        <a:prstGeom prst="trapezoid">
          <a:avLst>
            <a:gd name="adj" fmla="val 84011"/>
          </a:avLst>
        </a:prstGeom>
        <a:solidFill>
          <a:srgbClr val="E3FFD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36000" rIns="36000" bIns="288000" numCol="1" spcCol="1270" anchor="b" anchorCtr="0">
          <a:noAutofit/>
        </a:bodyPr>
        <a:lstStyle/>
        <a:p>
          <a:pPr marL="0" lvl="0" indent="0" algn="ctr" defTabSz="533400">
            <a:lnSpc>
              <a:spcPct val="90000"/>
            </a:lnSpc>
            <a:spcBef>
              <a:spcPct val="0"/>
            </a:spcBef>
            <a:spcAft>
              <a:spcPct val="35000"/>
            </a:spcAft>
            <a:buNone/>
          </a:pPr>
          <a:r>
            <a:rPr lang="de-DE" sz="1200" kern="1200" dirty="0">
              <a:latin typeface="Arial" pitchFamily="34" charset="0"/>
              <a:cs typeface="Arial" pitchFamily="34" charset="0"/>
            </a:rPr>
            <a:t>  </a:t>
          </a:r>
        </a:p>
      </dsp:txBody>
      <dsp:txXfrm>
        <a:off x="863947" y="0"/>
        <a:ext cx="863947" cy="514187"/>
      </dsp:txXfrm>
    </dsp:sp>
    <dsp:sp modelId="{C659C12A-8DE5-49AD-BC29-BFE35D5876A4}">
      <dsp:nvSpPr>
        <dsp:cNvPr id="0" name=""/>
        <dsp:cNvSpPr/>
      </dsp:nvSpPr>
      <dsp:spPr>
        <a:xfrm>
          <a:off x="427481" y="511302"/>
          <a:ext cx="1727894" cy="514187"/>
        </a:xfrm>
        <a:prstGeom prst="trapezoid">
          <a:avLst>
            <a:gd name="adj" fmla="val 84011"/>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itchFamily="34" charset="0"/>
              <a:cs typeface="Arial" pitchFamily="34" charset="0"/>
            </a:rPr>
            <a:t>Onkologische Zentren</a:t>
          </a:r>
        </a:p>
      </dsp:txBody>
      <dsp:txXfrm>
        <a:off x="729862" y="511302"/>
        <a:ext cx="1123131" cy="514187"/>
      </dsp:txXfrm>
    </dsp:sp>
    <dsp:sp modelId="{D95C632B-FF0C-4D51-846A-5083C44AF8B4}">
      <dsp:nvSpPr>
        <dsp:cNvPr id="0" name=""/>
        <dsp:cNvSpPr/>
      </dsp:nvSpPr>
      <dsp:spPr>
        <a:xfrm>
          <a:off x="0" y="1028374"/>
          <a:ext cx="2591842" cy="514187"/>
        </a:xfrm>
        <a:prstGeom prst="trapezoid">
          <a:avLst>
            <a:gd name="adj" fmla="val 84011"/>
          </a:avLst>
        </a:prstGeom>
        <a:solidFill>
          <a:schemeClr val="accent3">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kern="1200" dirty="0">
              <a:latin typeface="Arial" pitchFamily="34" charset="0"/>
              <a:cs typeface="Arial" pitchFamily="34" charset="0"/>
            </a:rPr>
            <a:t>Organkrebszentren</a:t>
          </a:r>
        </a:p>
      </dsp:txBody>
      <dsp:txXfrm>
        <a:off x="453572" y="1028374"/>
        <a:ext cx="1684697" cy="514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26904-698C-4CD9-90B6-90A260E73509}">
      <dsp:nvSpPr>
        <dsp:cNvPr id="0" name=""/>
        <dsp:cNvSpPr/>
      </dsp:nvSpPr>
      <dsp:spPr>
        <a:xfrm>
          <a:off x="858126" y="0"/>
          <a:ext cx="858126" cy="501038"/>
        </a:xfrm>
        <a:prstGeom prst="trapezoid">
          <a:avLst>
            <a:gd name="adj" fmla="val 85635"/>
          </a:avLst>
        </a:prstGeom>
        <a:solidFill>
          <a:srgbClr val="E3FFD4"/>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36000" rIns="36000" bIns="288000" numCol="1" spcCol="1270" anchor="b" anchorCtr="0">
          <a:noAutofit/>
        </a:bodyPr>
        <a:lstStyle/>
        <a:p>
          <a:pPr marL="0" lvl="0" indent="0" algn="ctr" defTabSz="533400">
            <a:lnSpc>
              <a:spcPct val="90000"/>
            </a:lnSpc>
            <a:spcBef>
              <a:spcPct val="0"/>
            </a:spcBef>
            <a:spcAft>
              <a:spcPct val="35000"/>
            </a:spcAft>
            <a:buNone/>
          </a:pPr>
          <a:r>
            <a:rPr lang="de-DE" sz="1200" kern="1200" dirty="0">
              <a:latin typeface="Arial" pitchFamily="34" charset="0"/>
              <a:cs typeface="Arial" pitchFamily="34" charset="0"/>
            </a:rPr>
            <a:t>  </a:t>
          </a:r>
        </a:p>
      </dsp:txBody>
      <dsp:txXfrm>
        <a:off x="858126" y="0"/>
        <a:ext cx="858126" cy="501038"/>
      </dsp:txXfrm>
    </dsp:sp>
    <dsp:sp modelId="{C659C12A-8DE5-49AD-BC29-BFE35D5876A4}">
      <dsp:nvSpPr>
        <dsp:cNvPr id="0" name=""/>
        <dsp:cNvSpPr/>
      </dsp:nvSpPr>
      <dsp:spPr>
        <a:xfrm>
          <a:off x="424601" y="515117"/>
          <a:ext cx="1716253" cy="501038"/>
        </a:xfrm>
        <a:prstGeom prst="trapezoid">
          <a:avLst>
            <a:gd name="adj" fmla="val 85635"/>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itchFamily="34" charset="0"/>
              <a:cs typeface="Arial" pitchFamily="34" charset="0"/>
            </a:rPr>
            <a:t>Onkologische Zentren</a:t>
          </a:r>
        </a:p>
      </dsp:txBody>
      <dsp:txXfrm>
        <a:off x="724945" y="515117"/>
        <a:ext cx="1115564" cy="501038"/>
      </dsp:txXfrm>
    </dsp:sp>
    <dsp:sp modelId="{D95C632B-FF0C-4D51-846A-5083C44AF8B4}">
      <dsp:nvSpPr>
        <dsp:cNvPr id="0" name=""/>
        <dsp:cNvSpPr/>
      </dsp:nvSpPr>
      <dsp:spPr>
        <a:xfrm>
          <a:off x="0" y="1002075"/>
          <a:ext cx="2574380" cy="501038"/>
        </a:xfrm>
        <a:prstGeom prst="trapezoid">
          <a:avLst>
            <a:gd name="adj" fmla="val 85635"/>
          </a:avLst>
        </a:prstGeom>
        <a:solidFill>
          <a:schemeClr val="accent3">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kern="1200" dirty="0">
              <a:latin typeface="Arial" pitchFamily="34" charset="0"/>
              <a:cs typeface="Arial" pitchFamily="34" charset="0"/>
            </a:rPr>
            <a:t>Organkrebszentren</a:t>
          </a:r>
        </a:p>
      </dsp:txBody>
      <dsp:txXfrm>
        <a:off x="450516" y="1002075"/>
        <a:ext cx="1673347" cy="5010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7" name="Rechteck 6"/>
          <p:cNvSpPr/>
          <p:nvPr userDrawn="1"/>
        </p:nvSpPr>
        <p:spPr>
          <a:xfrm>
            <a:off x="0" y="2060848"/>
            <a:ext cx="9144000" cy="2160240"/>
          </a:xfrm>
          <a:prstGeom prst="rect">
            <a:avLst/>
          </a:prstGeom>
          <a:gradFill>
            <a:gsLst>
              <a:gs pos="60000">
                <a:srgbClr val="FFFFFF">
                  <a:alpha val="70000"/>
                </a:srgbClr>
              </a:gs>
              <a:gs pos="0">
                <a:schemeClr val="bg1">
                  <a:alpha val="80000"/>
                </a:schemeClr>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p:nvPr userDrawn="1"/>
        </p:nvCxnSpPr>
        <p:spPr>
          <a:xfrm>
            <a:off x="0" y="2060848"/>
            <a:ext cx="7740352"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sp>
        <p:nvSpPr>
          <p:cNvPr id="4" name="Titel 1"/>
          <p:cNvSpPr>
            <a:spLocks noGrp="1"/>
          </p:cNvSpPr>
          <p:nvPr>
            <p:ph type="ctrTitle"/>
          </p:nvPr>
        </p:nvSpPr>
        <p:spPr>
          <a:xfrm>
            <a:off x="179512" y="2420888"/>
            <a:ext cx="7560840" cy="792088"/>
          </a:xfrm>
        </p:spPr>
        <p:txBody>
          <a:bodyPr anchor="b" anchorCtr="0">
            <a:normAutofit/>
          </a:bodyPr>
          <a:lstStyle>
            <a:lvl1pPr>
              <a:defRPr sz="3200"/>
            </a:lvl1pPr>
          </a:lstStyle>
          <a:p>
            <a:r>
              <a:rPr lang="de-DE"/>
              <a:t>Titelmasterformat durch Klicken bearbeiten</a:t>
            </a:r>
            <a:endParaRPr lang="de-DE" dirty="0"/>
          </a:p>
        </p:txBody>
      </p:sp>
      <p:sp>
        <p:nvSpPr>
          <p:cNvPr id="5" name="Untertitel 2"/>
          <p:cNvSpPr>
            <a:spLocks noGrp="1"/>
          </p:cNvSpPr>
          <p:nvPr>
            <p:ph type="subTitle" idx="1"/>
          </p:nvPr>
        </p:nvSpPr>
        <p:spPr>
          <a:xfrm>
            <a:off x="179512" y="3212976"/>
            <a:ext cx="7560840" cy="648072"/>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066674"/>
            <a:ext cx="4032448" cy="508326"/>
          </a:xfrm>
          <a:prstGeom prst="rect">
            <a:avLst/>
          </a:prstGeom>
        </p:spPr>
      </p:pic>
      <p:cxnSp>
        <p:nvCxnSpPr>
          <p:cNvPr id="12" name="Gerade Verbindung 11"/>
          <p:cNvCxnSpPr/>
          <p:nvPr userDrawn="1"/>
        </p:nvCxnSpPr>
        <p:spPr>
          <a:xfrm>
            <a:off x="0" y="4221088"/>
            <a:ext cx="7740352"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20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 2">
    <p:spTree>
      <p:nvGrpSpPr>
        <p:cNvPr id="1" name=""/>
        <p:cNvGrpSpPr/>
        <p:nvPr/>
      </p:nvGrpSpPr>
      <p:grpSpPr>
        <a:xfrm>
          <a:off x="0" y="0"/>
          <a:ext cx="0" cy="0"/>
          <a:chOff x="0" y="0"/>
          <a:chExt cx="0" cy="0"/>
        </a:xfrm>
      </p:grpSpPr>
      <p:sp>
        <p:nvSpPr>
          <p:cNvPr id="2" name="Titel 1"/>
          <p:cNvSpPr>
            <a:spLocks noGrp="1"/>
          </p:cNvSpPr>
          <p:nvPr>
            <p:ph type="ctrTitle"/>
          </p:nvPr>
        </p:nvSpPr>
        <p:spPr>
          <a:xfrm>
            <a:off x="179512" y="2204864"/>
            <a:ext cx="8640960" cy="864096"/>
          </a:xfrm>
        </p:spPr>
        <p:txBody>
          <a:bodyPr anchor="b" anchorCtr="0">
            <a:normAutofit/>
          </a:bodyPr>
          <a:lstStyle>
            <a:lvl1pPr>
              <a:defRPr sz="3200"/>
            </a:lvl1pPr>
          </a:lstStyle>
          <a:p>
            <a:r>
              <a:rPr lang="de-DE"/>
              <a:t>Titelmasterformat durch Klicken bearbeiten</a:t>
            </a:r>
            <a:endParaRPr lang="de-DE" dirty="0"/>
          </a:p>
        </p:txBody>
      </p:sp>
      <p:sp>
        <p:nvSpPr>
          <p:cNvPr id="3" name="Untertitel 2"/>
          <p:cNvSpPr>
            <a:spLocks noGrp="1"/>
          </p:cNvSpPr>
          <p:nvPr>
            <p:ph type="subTitle" idx="1"/>
          </p:nvPr>
        </p:nvSpPr>
        <p:spPr>
          <a:xfrm>
            <a:off x="179512" y="3068960"/>
            <a:ext cx="8640960" cy="864096"/>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pic>
        <p:nvPicPr>
          <p:cNvPr id="4" name="Grafi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066674"/>
            <a:ext cx="4032448" cy="508326"/>
          </a:xfrm>
          <a:prstGeom prst="rect">
            <a:avLst/>
          </a:prstGeom>
        </p:spPr>
      </p:pic>
    </p:spTree>
    <p:extLst>
      <p:ext uri="{BB962C8B-B14F-4D97-AF65-F5344CB8AC3E}">
        <p14:creationId xmlns:p14="http://schemas.microsoft.com/office/powerpoint/2010/main" val="28966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hteck 6"/>
          <p:cNvSpPr/>
          <p:nvPr userDrawn="1"/>
        </p:nvSpPr>
        <p:spPr>
          <a:xfrm>
            <a:off x="0" y="1143000"/>
            <a:ext cx="9144000" cy="5121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p:nvPr userDrawn="1"/>
        </p:nvCxnSpPr>
        <p:spPr>
          <a:xfrm>
            <a:off x="0" y="1143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0" y="6264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415368"/>
            <a:ext cx="2304256" cy="290696"/>
          </a:xfrm>
          <a:prstGeom prst="rect">
            <a:avLst/>
          </a:prstGeom>
        </p:spPr>
      </p:pic>
      <p:sp>
        <p:nvSpPr>
          <p:cNvPr id="2" name="Titel 1"/>
          <p:cNvSpPr>
            <a:spLocks noGrp="1"/>
          </p:cNvSpPr>
          <p:nvPr>
            <p:ph type="title"/>
          </p:nvPr>
        </p:nvSpPr>
        <p:spPr>
          <a:xfrm>
            <a:off x="323528" y="116632"/>
            <a:ext cx="8568952" cy="864096"/>
          </a:xfrm>
        </p:spPr>
        <p:txBody>
          <a:bodyPr anchor="b" anchorCtr="0">
            <a:normAutofit/>
          </a:bodyPr>
          <a:lstStyle>
            <a:lvl1pPr>
              <a:defRPr sz="2400"/>
            </a:lvl1pPr>
          </a:lstStyle>
          <a:p>
            <a:r>
              <a:rPr lang="de-DE"/>
              <a:t>Titelmasterformat durch Klicken bearbeiten</a:t>
            </a:r>
            <a:endParaRPr lang="de-DE" dirty="0"/>
          </a:p>
        </p:txBody>
      </p:sp>
      <p:sp>
        <p:nvSpPr>
          <p:cNvPr id="3" name="Inhaltsplatzhalter 2"/>
          <p:cNvSpPr>
            <a:spLocks noGrp="1"/>
          </p:cNvSpPr>
          <p:nvPr>
            <p:ph idx="1"/>
          </p:nvPr>
        </p:nvSpPr>
        <p:spPr/>
        <p:txBody>
          <a:bodyPr>
            <a:normAutofit/>
          </a:bodyPr>
          <a:lstStyle>
            <a:lvl1pPr marL="342900" indent="-342900">
              <a:buClr>
                <a:srgbClr val="6AA942"/>
              </a:buClr>
              <a:buSzPct val="120000"/>
              <a:buFont typeface="Arial" pitchFamily="34" charset="0"/>
              <a:buChar char="•"/>
              <a:defRPr sz="2000"/>
            </a:lvl1pPr>
            <a:lvl2pPr marL="742950" indent="-285750">
              <a:buClr>
                <a:srgbClr val="6AA942"/>
              </a:buClr>
              <a:buFont typeface="Arial" pitchFamily="34" charset="0"/>
              <a:buChar char="•"/>
              <a:defRPr sz="2000"/>
            </a:lvl2pPr>
            <a:lvl3pPr marL="1143000" indent="-228600">
              <a:buClr>
                <a:srgbClr val="6AA942"/>
              </a:buClr>
              <a:buFont typeface="Arial" pitchFamily="34" charset="0"/>
              <a:buChar char="•"/>
              <a:defRPr sz="2000"/>
            </a:lvl3pPr>
            <a:lvl4pPr marL="1600200" indent="-228600">
              <a:buClr>
                <a:srgbClr val="6AA942"/>
              </a:buClr>
              <a:buFont typeface="Arial" pitchFamily="34" charset="0"/>
              <a:buChar char="•"/>
              <a:defRPr sz="2000"/>
            </a:lvl4pPr>
            <a:lvl5pPr marL="2057400" indent="-228600">
              <a:buClr>
                <a:srgbClr val="6AA942"/>
              </a:buClr>
              <a:buFont typeface="Arial" pitchFamily="34" charset="0"/>
              <a:buChar char="•"/>
              <a:defRPr sz="2000"/>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DB24B863-34D3-4CB4-A06B-3668D76EFA70}" type="datetimeFigureOut">
              <a:rPr lang="de-DE" smtClean="0"/>
              <a:pPr/>
              <a:t>04.02.2022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BA5F80-84F3-4D2E-9861-973C94CC4270}" type="slidenum">
              <a:rPr lang="de-DE" smtClean="0"/>
              <a:pPr/>
              <a:t>‹Nr.›</a:t>
            </a:fld>
            <a:endParaRPr lang="de-DE"/>
          </a:p>
        </p:txBody>
      </p:sp>
    </p:spTree>
    <p:extLst>
      <p:ext uri="{BB962C8B-B14F-4D97-AF65-F5344CB8AC3E}">
        <p14:creationId xmlns:p14="http://schemas.microsoft.com/office/powerpoint/2010/main" val="32355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ohne Hintergrund">
    <p:bg>
      <p:bgPr>
        <a:solidFill>
          <a:schemeClr val="bg1"/>
        </a:solidFill>
        <a:effectLst/>
      </p:bgPr>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DB24B863-34D3-4CB4-A06B-3668D76EFA70}" type="datetimeFigureOut">
              <a:rPr lang="de-DE" smtClean="0"/>
              <a:pPr/>
              <a:t>04.02.2022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9BA5F80-84F3-4D2E-9861-973C94CC4270}" type="slidenum">
              <a:rPr lang="de-DE" smtClean="0"/>
              <a:pPr/>
              <a:t>‹Nr.›</a:t>
            </a:fld>
            <a:endParaRPr lang="de-DE"/>
          </a:p>
        </p:txBody>
      </p:sp>
      <p:cxnSp>
        <p:nvCxnSpPr>
          <p:cNvPr id="6" name="Gerade Verbindung 5"/>
          <p:cNvCxnSpPr/>
          <p:nvPr userDrawn="1"/>
        </p:nvCxnSpPr>
        <p:spPr>
          <a:xfrm>
            <a:off x="0" y="1143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userDrawn="1"/>
        </p:nvCxnSpPr>
        <p:spPr>
          <a:xfrm>
            <a:off x="0" y="6264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415368"/>
            <a:ext cx="2304256" cy="290696"/>
          </a:xfrm>
          <a:prstGeom prst="rect">
            <a:avLst/>
          </a:prstGeom>
        </p:spPr>
      </p:pic>
      <p:sp>
        <p:nvSpPr>
          <p:cNvPr id="9" name="Titel 1"/>
          <p:cNvSpPr>
            <a:spLocks noGrp="1"/>
          </p:cNvSpPr>
          <p:nvPr>
            <p:ph type="title"/>
          </p:nvPr>
        </p:nvSpPr>
        <p:spPr>
          <a:xfrm>
            <a:off x="323528" y="116632"/>
            <a:ext cx="8568952" cy="864096"/>
          </a:xfrm>
        </p:spPr>
        <p:txBody>
          <a:bodyPr anchor="b" anchorCtr="0">
            <a:normAutofit/>
          </a:bodyPr>
          <a:lstStyle>
            <a:lvl1pPr>
              <a:defRPr sz="2400"/>
            </a:lvl1pPr>
          </a:lstStyle>
          <a:p>
            <a:r>
              <a:rPr lang="de-DE"/>
              <a:t>Titelmasterformat durch Klicken bearbeiten</a:t>
            </a:r>
            <a:endParaRPr lang="de-DE" dirty="0"/>
          </a:p>
        </p:txBody>
      </p:sp>
      <p:sp>
        <p:nvSpPr>
          <p:cNvPr id="10" name="Inhaltsplatzhalter 2"/>
          <p:cNvSpPr>
            <a:spLocks noGrp="1"/>
          </p:cNvSpPr>
          <p:nvPr>
            <p:ph idx="1"/>
          </p:nvPr>
        </p:nvSpPr>
        <p:spPr>
          <a:xfrm>
            <a:off x="323528" y="1484784"/>
            <a:ext cx="8568952" cy="4641379"/>
          </a:xfrm>
        </p:spPr>
        <p:txBody>
          <a:bodyPr>
            <a:normAutofit/>
          </a:bodyPr>
          <a:lstStyle>
            <a:lvl1pPr marL="342900" indent="-342900">
              <a:buClr>
                <a:srgbClr val="6AA942"/>
              </a:buClr>
              <a:buSzPct val="120000"/>
              <a:buFont typeface="Arial" pitchFamily="34" charset="0"/>
              <a:buChar char="•"/>
              <a:defRPr sz="2000"/>
            </a:lvl1pPr>
            <a:lvl2pPr marL="742950" indent="-285750">
              <a:buClr>
                <a:srgbClr val="6AA942"/>
              </a:buClr>
              <a:buFont typeface="Arial" pitchFamily="34" charset="0"/>
              <a:buChar char="•"/>
              <a:defRPr sz="2000"/>
            </a:lvl2pPr>
            <a:lvl3pPr marL="1143000" indent="-228600">
              <a:buClr>
                <a:srgbClr val="6AA942"/>
              </a:buClr>
              <a:buFont typeface="Arial" pitchFamily="34" charset="0"/>
              <a:buChar char="•"/>
              <a:defRPr sz="2000"/>
            </a:lvl3pPr>
            <a:lvl4pPr marL="1600200" indent="-228600">
              <a:buClr>
                <a:srgbClr val="6AA942"/>
              </a:buClr>
              <a:buFont typeface="Arial" pitchFamily="34" charset="0"/>
              <a:buChar char="•"/>
              <a:defRPr sz="2000"/>
            </a:lvl4pPr>
            <a:lvl5pPr marL="2057400" indent="-228600">
              <a:buClr>
                <a:srgbClr val="6AA942"/>
              </a:buClr>
              <a:buFont typeface="Arial" pitchFamily="34" charset="0"/>
              <a:buChar char="•"/>
              <a:defRPr sz="2000"/>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70574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bg>
      <p:bgPr>
        <a:solidFill>
          <a:schemeClr val="bg1"/>
        </a:solidFill>
        <a:effectLst/>
      </p:bgPr>
    </p:bg>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B24B863-34D3-4CB4-A06B-3668D76EFA70}" type="datetimeFigureOut">
              <a:rPr lang="de-DE" smtClean="0"/>
              <a:pPr/>
              <a:t>04.02.2022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9BA5F80-84F3-4D2E-9861-973C94CC4270}" type="slidenum">
              <a:rPr lang="de-DE" smtClean="0"/>
              <a:pPr/>
              <a:t>‹Nr.›</a:t>
            </a:fld>
            <a:endParaRPr lang="de-DE"/>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415368"/>
            <a:ext cx="2304256" cy="290696"/>
          </a:xfrm>
          <a:prstGeom prst="rect">
            <a:avLst/>
          </a:prstGeom>
        </p:spPr>
      </p:pic>
      <p:sp>
        <p:nvSpPr>
          <p:cNvPr id="10" name="Titel 1"/>
          <p:cNvSpPr>
            <a:spLocks noGrp="1"/>
          </p:cNvSpPr>
          <p:nvPr>
            <p:ph type="title"/>
          </p:nvPr>
        </p:nvSpPr>
        <p:spPr>
          <a:xfrm>
            <a:off x="323528" y="116632"/>
            <a:ext cx="8568952" cy="864096"/>
          </a:xfrm>
        </p:spPr>
        <p:txBody>
          <a:bodyPr anchor="b" anchorCtr="0">
            <a:normAutofit/>
          </a:bodyPr>
          <a:lstStyle>
            <a:lvl1pPr>
              <a:defRPr sz="2400"/>
            </a:lvl1pPr>
          </a:lstStyle>
          <a:p>
            <a:r>
              <a:rPr lang="de-DE"/>
              <a:t>Titelmasterformat durch Klicken bearbeiten</a:t>
            </a:r>
            <a:endParaRPr lang="de-DE" dirty="0"/>
          </a:p>
        </p:txBody>
      </p:sp>
      <p:sp>
        <p:nvSpPr>
          <p:cNvPr id="11" name="Inhaltsplatzhalter 2"/>
          <p:cNvSpPr>
            <a:spLocks noGrp="1"/>
          </p:cNvSpPr>
          <p:nvPr>
            <p:ph idx="1"/>
          </p:nvPr>
        </p:nvSpPr>
        <p:spPr>
          <a:xfrm>
            <a:off x="323528" y="1484784"/>
            <a:ext cx="8568952" cy="4641379"/>
          </a:xfrm>
        </p:spPr>
        <p:txBody>
          <a:bodyPr>
            <a:normAutofit/>
          </a:bodyPr>
          <a:lstStyle>
            <a:lvl1pPr marL="342900" indent="-342900">
              <a:buClr>
                <a:srgbClr val="6AA942"/>
              </a:buClr>
              <a:buSzPct val="120000"/>
              <a:buFont typeface="Arial" pitchFamily="34" charset="0"/>
              <a:buChar char="•"/>
              <a:defRPr sz="2000"/>
            </a:lvl1pPr>
            <a:lvl2pPr marL="742950" indent="-285750">
              <a:buClr>
                <a:srgbClr val="6AA942"/>
              </a:buClr>
              <a:buFont typeface="Arial" pitchFamily="34" charset="0"/>
              <a:buChar char="•"/>
              <a:defRPr sz="2000"/>
            </a:lvl2pPr>
            <a:lvl3pPr marL="1143000" indent="-228600">
              <a:buClr>
                <a:srgbClr val="6AA942"/>
              </a:buClr>
              <a:buFont typeface="Arial" pitchFamily="34" charset="0"/>
              <a:buChar char="•"/>
              <a:defRPr sz="2000"/>
            </a:lvl3pPr>
            <a:lvl4pPr marL="1600200" indent="-228600">
              <a:buClr>
                <a:srgbClr val="6AA942"/>
              </a:buClr>
              <a:buFont typeface="Arial" pitchFamily="34" charset="0"/>
              <a:buChar char="•"/>
              <a:defRPr sz="2000"/>
            </a:lvl4pPr>
            <a:lvl5pPr marL="2057400" indent="-228600">
              <a:buClr>
                <a:srgbClr val="6AA942"/>
              </a:buClr>
              <a:buFont typeface="Arial" pitchFamily="34" charset="0"/>
              <a:buChar char="•"/>
              <a:defRPr sz="2000"/>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00776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ohne Logo">
    <p:bg>
      <p:bgPr>
        <a:solidFill>
          <a:schemeClr val="bg1"/>
        </a:solidFill>
        <a:effectLst/>
      </p:bgPr>
    </p:bg>
    <p:spTree>
      <p:nvGrpSpPr>
        <p:cNvPr id="1" name=""/>
        <p:cNvGrpSpPr/>
        <p:nvPr/>
      </p:nvGrpSpPr>
      <p:grpSpPr>
        <a:xfrm>
          <a:off x="0" y="0"/>
          <a:ext cx="0" cy="0"/>
          <a:chOff x="0" y="0"/>
          <a:chExt cx="0" cy="0"/>
        </a:xfrm>
      </p:grpSpPr>
      <p:sp>
        <p:nvSpPr>
          <p:cNvPr id="10" name="Titel 1"/>
          <p:cNvSpPr>
            <a:spLocks noGrp="1"/>
          </p:cNvSpPr>
          <p:nvPr>
            <p:ph type="title"/>
          </p:nvPr>
        </p:nvSpPr>
        <p:spPr>
          <a:xfrm>
            <a:off x="323528" y="116632"/>
            <a:ext cx="8568952" cy="864096"/>
          </a:xfrm>
        </p:spPr>
        <p:txBody>
          <a:bodyPr anchor="b" anchorCtr="0">
            <a:normAutofit/>
          </a:bodyPr>
          <a:lstStyle>
            <a:lvl1pPr>
              <a:defRPr sz="2400"/>
            </a:lvl1pPr>
          </a:lstStyle>
          <a:p>
            <a:r>
              <a:rPr lang="de-DE"/>
              <a:t>Titelmasterformat durch Klicken bearbeiten</a:t>
            </a:r>
            <a:endParaRPr lang="de-DE" dirty="0"/>
          </a:p>
        </p:txBody>
      </p:sp>
      <p:sp>
        <p:nvSpPr>
          <p:cNvPr id="11" name="Inhaltsplatzhalter 2"/>
          <p:cNvSpPr>
            <a:spLocks noGrp="1"/>
          </p:cNvSpPr>
          <p:nvPr>
            <p:ph idx="1"/>
          </p:nvPr>
        </p:nvSpPr>
        <p:spPr>
          <a:xfrm>
            <a:off x="323528" y="1484784"/>
            <a:ext cx="8568952" cy="5184576"/>
          </a:xfrm>
        </p:spPr>
        <p:txBody>
          <a:bodyPr>
            <a:normAutofit/>
          </a:bodyPr>
          <a:lstStyle>
            <a:lvl1pPr marL="342900" indent="-342900">
              <a:buClr>
                <a:srgbClr val="6AA942"/>
              </a:buClr>
              <a:buSzPct val="120000"/>
              <a:buFont typeface="Arial" pitchFamily="34" charset="0"/>
              <a:buChar char="•"/>
              <a:defRPr sz="2000"/>
            </a:lvl1pPr>
            <a:lvl2pPr marL="742950" indent="-285750">
              <a:buClr>
                <a:srgbClr val="6AA942"/>
              </a:buClr>
              <a:buFont typeface="Arial" pitchFamily="34" charset="0"/>
              <a:buChar char="•"/>
              <a:defRPr sz="2000"/>
            </a:lvl2pPr>
            <a:lvl3pPr marL="1143000" indent="-228600">
              <a:buClr>
                <a:srgbClr val="6AA942"/>
              </a:buClr>
              <a:buFont typeface="Arial" pitchFamily="34" charset="0"/>
              <a:buChar char="•"/>
              <a:defRPr sz="2000"/>
            </a:lvl3pPr>
            <a:lvl4pPr marL="1600200" indent="-228600">
              <a:buClr>
                <a:srgbClr val="6AA942"/>
              </a:buClr>
              <a:buFont typeface="Arial" pitchFamily="34" charset="0"/>
              <a:buChar char="•"/>
              <a:defRPr sz="2000"/>
            </a:lvl4pPr>
            <a:lvl5pPr marL="2057400" indent="-228600">
              <a:buClr>
                <a:srgbClr val="6AA942"/>
              </a:buClr>
              <a:buFont typeface="Arial" pitchFamily="34" charset="0"/>
              <a:buChar char="•"/>
              <a:defRPr sz="2000"/>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05418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hteck 7"/>
          <p:cNvSpPr/>
          <p:nvPr userDrawn="1"/>
        </p:nvSpPr>
        <p:spPr>
          <a:xfrm>
            <a:off x="0" y="1143000"/>
            <a:ext cx="9144000" cy="5121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p:nvPr userDrawn="1"/>
        </p:nvCxnSpPr>
        <p:spPr>
          <a:xfrm>
            <a:off x="0" y="1143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a:xfrm>
            <a:off x="0" y="6264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415368"/>
            <a:ext cx="2304256" cy="290696"/>
          </a:xfrm>
          <a:prstGeom prst="rect">
            <a:avLst/>
          </a:prstGeom>
        </p:spPr>
      </p:pic>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23528" y="1340768"/>
            <a:ext cx="4172272" cy="4785395"/>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648200" y="1340768"/>
            <a:ext cx="4038600" cy="4785395"/>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4"/>
          <p:cNvSpPr>
            <a:spLocks noGrp="1"/>
          </p:cNvSpPr>
          <p:nvPr>
            <p:ph type="dt" sz="half" idx="10"/>
          </p:nvPr>
        </p:nvSpPr>
        <p:spPr/>
        <p:txBody>
          <a:bodyPr/>
          <a:lstStyle/>
          <a:p>
            <a:fld id="{DB24B863-34D3-4CB4-A06B-3668D76EFA70}" type="datetimeFigureOut">
              <a:rPr lang="de-DE" smtClean="0"/>
              <a:pPr/>
              <a:t>04.02.2022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BA5F80-84F3-4D2E-9861-973C94CC4270}" type="slidenum">
              <a:rPr lang="de-DE" smtClean="0"/>
              <a:pPr/>
              <a:t>‹Nr.›</a:t>
            </a:fld>
            <a:endParaRPr lang="de-DE"/>
          </a:p>
        </p:txBody>
      </p:sp>
    </p:spTree>
    <p:extLst>
      <p:ext uri="{BB962C8B-B14F-4D97-AF65-F5344CB8AC3E}">
        <p14:creationId xmlns:p14="http://schemas.microsoft.com/office/powerpoint/2010/main" val="332392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hteck 6"/>
          <p:cNvSpPr/>
          <p:nvPr userDrawn="1"/>
        </p:nvSpPr>
        <p:spPr>
          <a:xfrm>
            <a:off x="0" y="1143000"/>
            <a:ext cx="9144000" cy="5121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p:nvPr userDrawn="1"/>
        </p:nvCxnSpPr>
        <p:spPr>
          <a:xfrm>
            <a:off x="0" y="1143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0" y="6264000"/>
            <a:ext cx="9144000" cy="0"/>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415368"/>
            <a:ext cx="2304256" cy="290696"/>
          </a:xfrm>
          <a:prstGeom prst="rect">
            <a:avLst/>
          </a:prstGeom>
        </p:spPr>
      </p:pic>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B24B863-34D3-4CB4-A06B-3668D76EFA70}" type="datetimeFigureOut">
              <a:rPr lang="de-DE" smtClean="0"/>
              <a:pPr/>
              <a:t>04.02.2022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BA5F80-84F3-4D2E-9861-973C94CC4270}" type="slidenum">
              <a:rPr lang="de-DE" smtClean="0"/>
              <a:pPr/>
              <a:t>‹Nr.›</a:t>
            </a:fld>
            <a:endParaRPr lang="de-DE"/>
          </a:p>
        </p:txBody>
      </p:sp>
    </p:spTree>
    <p:extLst>
      <p:ext uri="{BB962C8B-B14F-4D97-AF65-F5344CB8AC3E}">
        <p14:creationId xmlns:p14="http://schemas.microsoft.com/office/powerpoint/2010/main" val="77491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cstate="print">
            <a:alphaModFix amt="85000"/>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528" y="116632"/>
            <a:ext cx="8568952" cy="864096"/>
          </a:xfrm>
          <a:prstGeom prst="rect">
            <a:avLst/>
          </a:prstGeom>
        </p:spPr>
        <p:txBody>
          <a:bodyPr vert="horz" lIns="91440" tIns="45720" rIns="91440" bIns="45720" rtlCol="0" anchor="b" anchorCtr="0">
            <a:normAutofit/>
          </a:bodyPr>
          <a:lstStyle/>
          <a:p>
            <a:r>
              <a:rPr lang="de-DE" dirty="0"/>
              <a:t>Titelmasterformat durch Klicken bearbeiten</a:t>
            </a:r>
          </a:p>
        </p:txBody>
      </p:sp>
      <p:sp>
        <p:nvSpPr>
          <p:cNvPr id="3" name="Textplatzhalter 2"/>
          <p:cNvSpPr>
            <a:spLocks noGrp="1"/>
          </p:cNvSpPr>
          <p:nvPr>
            <p:ph type="body" idx="1"/>
          </p:nvPr>
        </p:nvSpPr>
        <p:spPr>
          <a:xfrm>
            <a:off x="323528" y="1484784"/>
            <a:ext cx="8568952" cy="4641379"/>
          </a:xfrm>
          <a:prstGeom prst="rect">
            <a:avLst/>
          </a:prstGeom>
        </p:spPr>
        <p:txBody>
          <a:bodyPr vert="horz" lIns="91440" tIns="45720" rIns="91440" bIns="45720" rtlCol="0" anchor="t" anchorCtr="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3203848" y="6356350"/>
            <a:ext cx="792088" cy="365125"/>
          </a:xfrm>
          <a:prstGeom prst="rect">
            <a:avLst/>
          </a:prstGeom>
        </p:spPr>
        <p:txBody>
          <a:bodyPr vert="horz" lIns="91440" tIns="45720" rIns="91440" bIns="45720" rtlCol="0" anchor="ctr"/>
          <a:lstStyle>
            <a:lvl1pPr algn="l">
              <a:defRPr sz="900">
                <a:solidFill>
                  <a:schemeClr val="tx1">
                    <a:lumMod val="50000"/>
                    <a:lumOff val="50000"/>
                  </a:schemeClr>
                </a:solidFill>
              </a:defRPr>
            </a:lvl1pPr>
          </a:lstStyle>
          <a:p>
            <a:fld id="{DB24B863-34D3-4CB4-A06B-3668D76EFA70}" type="datetimeFigureOut">
              <a:rPr lang="de-DE" smtClean="0"/>
              <a:pPr/>
              <a:t>04.02.2022</a:t>
            </a:fld>
            <a:endParaRPr lang="de-DE"/>
          </a:p>
        </p:txBody>
      </p:sp>
      <p:sp>
        <p:nvSpPr>
          <p:cNvPr id="5" name="Fußzeilenplatzhalter 4"/>
          <p:cNvSpPr>
            <a:spLocks noGrp="1"/>
          </p:cNvSpPr>
          <p:nvPr>
            <p:ph type="ftr" sz="quarter" idx="3"/>
          </p:nvPr>
        </p:nvSpPr>
        <p:spPr>
          <a:xfrm>
            <a:off x="4067944" y="6356350"/>
            <a:ext cx="4032448" cy="365125"/>
          </a:xfrm>
          <a:prstGeom prst="rect">
            <a:avLst/>
          </a:prstGeom>
        </p:spPr>
        <p:txBody>
          <a:bodyPr vert="horz" lIns="91440" tIns="45720" rIns="91440" bIns="45720" rtlCol="0" anchor="ctr"/>
          <a:lstStyle>
            <a:lvl1pPr algn="ctr">
              <a:defRPr sz="900">
                <a:solidFill>
                  <a:schemeClr val="tx1">
                    <a:lumMod val="50000"/>
                    <a:lumOff val="50000"/>
                  </a:schemeClr>
                </a:solidFill>
              </a:defRPr>
            </a:lvl1pPr>
          </a:lstStyle>
          <a:p>
            <a:endParaRPr lang="de-DE" dirty="0"/>
          </a:p>
        </p:txBody>
      </p:sp>
      <p:sp>
        <p:nvSpPr>
          <p:cNvPr id="6" name="Foliennummernplatzhalter 5"/>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900">
                <a:solidFill>
                  <a:schemeClr val="tx1">
                    <a:lumMod val="50000"/>
                    <a:lumOff val="50000"/>
                  </a:schemeClr>
                </a:solidFill>
              </a:defRPr>
            </a:lvl1pPr>
          </a:lstStyle>
          <a:p>
            <a:fld id="{F9BA5F80-84F3-4D2E-9861-973C94CC4270}" type="slidenum">
              <a:rPr lang="de-DE" smtClean="0"/>
              <a:pPr/>
              <a:t>‹Nr.›</a:t>
            </a:fld>
            <a:endParaRPr lang="de-DE"/>
          </a:p>
        </p:txBody>
      </p:sp>
    </p:spTree>
    <p:extLst>
      <p:ext uri="{BB962C8B-B14F-4D97-AF65-F5344CB8AC3E}">
        <p14:creationId xmlns:p14="http://schemas.microsoft.com/office/powerpoint/2010/main" val="371327577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4" r:id="rId4"/>
    <p:sldLayoutId id="2147483655" r:id="rId5"/>
    <p:sldLayoutId id="2147483659" r:id="rId6"/>
    <p:sldLayoutId id="2147483652" r:id="rId7"/>
    <p:sldLayoutId id="2147483658" r:id="rId8"/>
  </p:sldLayoutIdLst>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360000" rtl="0" eaLnBrk="1" latinLnBrk="0" hangingPunct="1">
        <a:spcBef>
          <a:spcPct val="20000"/>
        </a:spcBef>
        <a:buClr>
          <a:srgbClr val="6AA942"/>
        </a:buClr>
        <a:buSzPct val="120000"/>
        <a:buFont typeface="Arial" pitchFamily="34" charset="0"/>
        <a:buChar char="•"/>
        <a:tabLst>
          <a:tab pos="540000" algn="l"/>
        </a:tabLst>
        <a:defRPr sz="2000" kern="1200" baseline="0">
          <a:solidFill>
            <a:schemeClr val="tx1"/>
          </a:solidFill>
          <a:latin typeface="+mn-lt"/>
          <a:ea typeface="+mn-ea"/>
          <a:cs typeface="+mn-cs"/>
        </a:defRPr>
      </a:lvl1pPr>
      <a:lvl2pPr marL="742950" indent="-285750" algn="l" defTabSz="360000" rtl="0" eaLnBrk="1" latinLnBrk="0" hangingPunct="1">
        <a:spcBef>
          <a:spcPct val="20000"/>
        </a:spcBef>
        <a:buClr>
          <a:srgbClr val="6AA942"/>
        </a:buClr>
        <a:buFont typeface="Arial" pitchFamily="34" charset="0"/>
        <a:buChar char="•"/>
        <a:tabLst>
          <a:tab pos="540000" algn="l"/>
        </a:tabLst>
        <a:defRPr sz="2000" kern="1200" baseline="0">
          <a:solidFill>
            <a:schemeClr val="tx1"/>
          </a:solidFill>
          <a:latin typeface="+mn-lt"/>
          <a:ea typeface="+mn-ea"/>
          <a:cs typeface="+mn-cs"/>
        </a:defRPr>
      </a:lvl2pPr>
      <a:lvl3pPr marL="1143000" indent="-228600" algn="l" defTabSz="360000" rtl="0" eaLnBrk="1" latinLnBrk="0" hangingPunct="1">
        <a:spcBef>
          <a:spcPct val="20000"/>
        </a:spcBef>
        <a:buClr>
          <a:srgbClr val="6AA942"/>
        </a:buClr>
        <a:buFont typeface="Arial" pitchFamily="34" charset="0"/>
        <a:buChar char="•"/>
        <a:tabLst>
          <a:tab pos="540000" algn="l"/>
        </a:tabLst>
        <a:defRPr sz="2000" kern="1200" baseline="0">
          <a:solidFill>
            <a:schemeClr val="tx1"/>
          </a:solidFill>
          <a:latin typeface="+mn-lt"/>
          <a:ea typeface="+mn-ea"/>
          <a:cs typeface="+mn-cs"/>
        </a:defRPr>
      </a:lvl3pPr>
      <a:lvl4pPr marL="1600200" indent="-228600" algn="l" defTabSz="360000" rtl="0" eaLnBrk="1" latinLnBrk="0" hangingPunct="1">
        <a:spcBef>
          <a:spcPct val="20000"/>
        </a:spcBef>
        <a:buClr>
          <a:srgbClr val="6AA942"/>
        </a:buClr>
        <a:buFont typeface="Arial" pitchFamily="34" charset="0"/>
        <a:buChar char="•"/>
        <a:tabLst>
          <a:tab pos="540000" algn="l"/>
        </a:tabLst>
        <a:defRPr sz="2000" kern="1200" baseline="0">
          <a:solidFill>
            <a:schemeClr val="tx1"/>
          </a:solidFill>
          <a:latin typeface="+mn-lt"/>
          <a:ea typeface="+mn-ea"/>
          <a:cs typeface="+mn-cs"/>
        </a:defRPr>
      </a:lvl4pPr>
      <a:lvl5pPr marL="2057400" indent="-228600" algn="l" defTabSz="360000" rtl="0" eaLnBrk="1" latinLnBrk="0" hangingPunct="1">
        <a:spcBef>
          <a:spcPct val="20000"/>
        </a:spcBef>
        <a:buClr>
          <a:srgbClr val="6AA942"/>
        </a:buClr>
        <a:buFont typeface="Arial" pitchFamily="34" charset="0"/>
        <a:buChar char="•"/>
        <a:tabLst>
          <a:tab pos="540000" algn="l"/>
        </a:tabLst>
        <a:defRPr sz="20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5.xml"/><Relationship Id="rId7" Type="http://schemas.openxmlformats.org/officeDocument/2006/relationships/image" Target="../media/image8.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11.png"/><Relationship Id="rId4" Type="http://schemas.openxmlformats.org/officeDocument/2006/relationships/diagramQuickStyle" Target="../diagrams/quickStyle5.xml"/><Relationship Id="rId9"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6000"/>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t>Zertifizierte Krebszentren der Deutschen Krebsgesellschaft</a:t>
            </a:r>
          </a:p>
        </p:txBody>
      </p:sp>
      <p:sp>
        <p:nvSpPr>
          <p:cNvPr id="3" name="Untertitel 2"/>
          <p:cNvSpPr>
            <a:spLocks noGrp="1"/>
          </p:cNvSpPr>
          <p:nvPr>
            <p:ph type="subTitle" idx="1"/>
          </p:nvPr>
        </p:nvSpPr>
        <p:spPr/>
        <p:txBody>
          <a:bodyPr/>
          <a:lstStyle/>
          <a:p>
            <a:r>
              <a:rPr lang="de-DE" dirty="0"/>
              <a:t>Präsentationsmaterial; Stand: 01/2022</a:t>
            </a:r>
          </a:p>
        </p:txBody>
      </p:sp>
    </p:spTree>
    <p:extLst>
      <p:ext uri="{BB962C8B-B14F-4D97-AF65-F5344CB8AC3E}">
        <p14:creationId xmlns:p14="http://schemas.microsoft.com/office/powerpoint/2010/main" val="236454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3-Stufen-Modell der onkologischen Versorgung II </a:t>
            </a:r>
            <a:br>
              <a:rPr lang="de-DE" dirty="0"/>
            </a:br>
            <a:r>
              <a:rPr lang="de-DE" b="0" dirty="0"/>
              <a:t>Nationaler Krebsplan Handlungsfeld 2</a:t>
            </a:r>
            <a:endParaRPr lang="de-DE" dirty="0"/>
          </a:p>
        </p:txBody>
      </p:sp>
      <p:graphicFrame>
        <p:nvGraphicFramePr>
          <p:cNvPr id="6" name="Inhaltsplatzhalter 3">
            <a:extLst>
              <a:ext uri="{FF2B5EF4-FFF2-40B4-BE49-F238E27FC236}">
                <a16:creationId xmlns:a16="http://schemas.microsoft.com/office/drawing/2014/main" id="{A84DB446-1074-4BAE-8BD5-11798FD313DD}"/>
              </a:ext>
            </a:extLst>
          </p:cNvPr>
          <p:cNvGraphicFramePr>
            <a:graphicFrameLocks/>
          </p:cNvGraphicFramePr>
          <p:nvPr/>
        </p:nvGraphicFramePr>
        <p:xfrm>
          <a:off x="35929" y="1484784"/>
          <a:ext cx="5697435" cy="4736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6">
            <a:extLst>
              <a:ext uri="{FF2B5EF4-FFF2-40B4-BE49-F238E27FC236}">
                <a16:creationId xmlns:a16="http://schemas.microsoft.com/office/drawing/2014/main" id="{885044FA-E3E7-40C9-B393-2A4770F73974}"/>
              </a:ext>
            </a:extLst>
          </p:cNvPr>
          <p:cNvSpPr txBox="1"/>
          <p:nvPr/>
        </p:nvSpPr>
        <p:spPr>
          <a:xfrm>
            <a:off x="5847301" y="4698539"/>
            <a:ext cx="2702984" cy="1600438"/>
          </a:xfrm>
          <a:prstGeom prst="rect">
            <a:avLst/>
          </a:prstGeom>
          <a:noFill/>
        </p:spPr>
        <p:txBody>
          <a:bodyPr wrap="none" rtlCol="0">
            <a:spAutoFit/>
          </a:bodyPr>
          <a:lstStyle/>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Brustkrebs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Darmkrebs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Prostatakrebs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Lungenkrebs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Gynäkologische Tumoren</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Hautkrebs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Hämatologische Neoplasien</a:t>
            </a:r>
          </a:p>
        </p:txBody>
      </p:sp>
      <p:sp>
        <p:nvSpPr>
          <p:cNvPr id="8" name="Textfeld 7">
            <a:extLst>
              <a:ext uri="{FF2B5EF4-FFF2-40B4-BE49-F238E27FC236}">
                <a16:creationId xmlns:a16="http://schemas.microsoft.com/office/drawing/2014/main" id="{EC9FDA3D-8E8F-426C-AB4B-0CD37C13855A}"/>
              </a:ext>
            </a:extLst>
          </p:cNvPr>
          <p:cNvSpPr txBox="1"/>
          <p:nvPr/>
        </p:nvSpPr>
        <p:spPr>
          <a:xfrm>
            <a:off x="4704771" y="3324364"/>
            <a:ext cx="2027863" cy="1661993"/>
          </a:xfrm>
          <a:prstGeom prst="rect">
            <a:avLst/>
          </a:prstGeom>
          <a:noFill/>
        </p:spPr>
        <p:txBody>
          <a:bodyPr wrap="none" rtlCol="0">
            <a:spAutoFit/>
          </a:bodyPr>
          <a:lstStyle/>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Pankreaskrebs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Leberkrebs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Magenkrebs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Speiseröhrenkrebs</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Niere</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Kopf-Hals-Tumoren</a:t>
            </a:r>
          </a:p>
          <a:p>
            <a:pPr marL="285750" indent="-285750">
              <a:buFont typeface="Arial" panose="020B0604020202020204" pitchFamily="34" charset="0"/>
              <a:buChar char="•"/>
            </a:pPr>
            <a:endParaRPr lang="de-DE"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F22E5AF2-9E47-40B8-964B-218BE0266266}"/>
              </a:ext>
            </a:extLst>
          </p:cNvPr>
          <p:cNvSpPr txBox="1"/>
          <p:nvPr/>
        </p:nvSpPr>
        <p:spPr>
          <a:xfrm>
            <a:off x="6777545" y="3324364"/>
            <a:ext cx="2192908" cy="954107"/>
          </a:xfrm>
          <a:prstGeom prst="rect">
            <a:avLst/>
          </a:prstGeom>
          <a:noFill/>
        </p:spPr>
        <p:txBody>
          <a:bodyPr wrap="none" rtlCol="0">
            <a:spAutoFit/>
          </a:bodyPr>
          <a:lstStyle/>
          <a:p>
            <a:pPr marL="285750" indent="-285750">
              <a:buFont typeface="Arial" panose="020B0604020202020204" pitchFamily="34" charset="0"/>
              <a:buChar char="•"/>
            </a:pPr>
            <a:r>
              <a:rPr lang="de-DE" sz="1400" dirty="0" err="1">
                <a:latin typeface="Arial" panose="020B0604020202020204" pitchFamily="34" charset="0"/>
                <a:cs typeface="Arial" panose="020B0604020202020204" pitchFamily="34" charset="0"/>
              </a:rPr>
              <a:t>Neuroonkol</a:t>
            </a:r>
            <a:r>
              <a:rPr lang="de-DE" sz="1400" dirty="0">
                <a:latin typeface="Arial" panose="020B0604020202020204" pitchFamily="34" charset="0"/>
                <a:cs typeface="Arial" panose="020B0604020202020204" pitchFamily="34" charset="0"/>
              </a:rPr>
              <a:t>. Tumoren</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Kinderonkologie</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Sarkome</a:t>
            </a:r>
          </a:p>
          <a:p>
            <a:pPr marL="285750" indent="-285750">
              <a:buFont typeface="Arial" panose="020B0604020202020204" pitchFamily="34" charset="0"/>
              <a:buChar char="•"/>
            </a:pPr>
            <a:r>
              <a:rPr lang="de-DE" sz="1400" dirty="0">
                <a:latin typeface="Arial" panose="020B0604020202020204" pitchFamily="34" charset="0"/>
                <a:cs typeface="Arial" panose="020B0604020202020204" pitchFamily="34" charset="0"/>
              </a:rPr>
              <a:t>Harnblase</a:t>
            </a:r>
          </a:p>
        </p:txBody>
      </p:sp>
      <p:sp>
        <p:nvSpPr>
          <p:cNvPr id="10" name="Textfeld 9">
            <a:extLst>
              <a:ext uri="{FF2B5EF4-FFF2-40B4-BE49-F238E27FC236}">
                <a16:creationId xmlns:a16="http://schemas.microsoft.com/office/drawing/2014/main" id="{2B6BAFCB-DAB1-4844-8B78-AB6FF76D6ED0}"/>
              </a:ext>
            </a:extLst>
          </p:cNvPr>
          <p:cNvSpPr txBox="1"/>
          <p:nvPr/>
        </p:nvSpPr>
        <p:spPr>
          <a:xfrm>
            <a:off x="4788007" y="3068960"/>
            <a:ext cx="979755" cy="369332"/>
          </a:xfrm>
          <a:prstGeom prst="rect">
            <a:avLst/>
          </a:prstGeom>
          <a:noFill/>
        </p:spPr>
        <p:txBody>
          <a:bodyPr wrap="none" rtlCol="0">
            <a:spAutoFit/>
          </a:bodyPr>
          <a:lstStyle/>
          <a:p>
            <a:r>
              <a:rPr lang="de-DE" sz="1600" b="1" dirty="0">
                <a:latin typeface="Arial" panose="020B0604020202020204" pitchFamily="34" charset="0"/>
                <a:cs typeface="Arial" panose="020B0604020202020204" pitchFamily="34" charset="0"/>
              </a:rPr>
              <a:t>Module</a:t>
            </a:r>
            <a:r>
              <a:rPr lang="de-DE" b="1" dirty="0">
                <a:latin typeface="Arial" panose="020B0604020202020204" pitchFamily="34" charset="0"/>
                <a:cs typeface="Arial" panose="020B0604020202020204" pitchFamily="34" charset="0"/>
              </a:rPr>
              <a:t>:</a:t>
            </a:r>
          </a:p>
        </p:txBody>
      </p:sp>
      <p:cxnSp>
        <p:nvCxnSpPr>
          <p:cNvPr id="11" name="Gerader Verbinder 10">
            <a:extLst>
              <a:ext uri="{FF2B5EF4-FFF2-40B4-BE49-F238E27FC236}">
                <a16:creationId xmlns:a16="http://schemas.microsoft.com/office/drawing/2014/main" id="{7CB03844-9520-4792-BCE8-0C70C05B3752}"/>
              </a:ext>
            </a:extLst>
          </p:cNvPr>
          <p:cNvCxnSpPr>
            <a:cxnSpLocks/>
          </p:cNvCxnSpPr>
          <p:nvPr/>
        </p:nvCxnSpPr>
        <p:spPr>
          <a:xfrm>
            <a:off x="4930052" y="4637746"/>
            <a:ext cx="3644866" cy="0"/>
          </a:xfrm>
          <a:prstGeom prst="line">
            <a:avLst/>
          </a:prstGeom>
          <a:ln w="28575">
            <a:solidFill>
              <a:srgbClr val="0066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0643EA73-91E1-41C6-8249-C22A3936AC78}"/>
              </a:ext>
            </a:extLst>
          </p:cNvPr>
          <p:cNvCxnSpPr>
            <a:cxnSpLocks/>
          </p:cNvCxnSpPr>
          <p:nvPr/>
        </p:nvCxnSpPr>
        <p:spPr>
          <a:xfrm>
            <a:off x="4146992" y="3053758"/>
            <a:ext cx="4427926" cy="0"/>
          </a:xfrm>
          <a:prstGeom prst="line">
            <a:avLst/>
          </a:prstGeom>
          <a:ln w="28575">
            <a:solidFill>
              <a:srgbClr val="006600"/>
            </a:solidFill>
            <a:prstDash val="sysDash"/>
          </a:ln>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80984EC4-88EC-4789-A22D-79C82A039046}"/>
              </a:ext>
            </a:extLst>
          </p:cNvPr>
          <p:cNvSpPr txBox="1"/>
          <p:nvPr/>
        </p:nvSpPr>
        <p:spPr>
          <a:xfrm>
            <a:off x="4308394" y="2079087"/>
            <a:ext cx="3498073" cy="307777"/>
          </a:xfrm>
          <a:prstGeom prst="rect">
            <a:avLst/>
          </a:prstGeom>
          <a:noFill/>
        </p:spPr>
        <p:txBody>
          <a:bodyPr wrap="none" rtlCol="0">
            <a:spAutoFit/>
          </a:bodyPr>
          <a:lstStyle/>
          <a:p>
            <a:pPr algn="ctr">
              <a:spcBef>
                <a:spcPts val="600"/>
              </a:spcBef>
            </a:pPr>
            <a:r>
              <a:rPr lang="de-DE" sz="1400" dirty="0">
                <a:latin typeface="Arial" panose="020B0604020202020204" pitchFamily="34" charset="0"/>
                <a:cs typeface="Arial" panose="020B0604020202020204" pitchFamily="34" charset="0"/>
              </a:rPr>
              <a:t>Ernennung durch die Deutsche Krebshilfe</a:t>
            </a:r>
          </a:p>
        </p:txBody>
      </p:sp>
      <p:sp>
        <p:nvSpPr>
          <p:cNvPr id="14" name="Textfeld 13">
            <a:extLst>
              <a:ext uri="{FF2B5EF4-FFF2-40B4-BE49-F238E27FC236}">
                <a16:creationId xmlns:a16="http://schemas.microsoft.com/office/drawing/2014/main" id="{9F80EEEE-CCC3-453A-B0ED-133E370D8270}"/>
              </a:ext>
            </a:extLst>
          </p:cNvPr>
          <p:cNvSpPr txBox="1"/>
          <p:nvPr/>
        </p:nvSpPr>
        <p:spPr>
          <a:xfrm>
            <a:off x="35929" y="1196752"/>
            <a:ext cx="1941639" cy="584775"/>
          </a:xfrm>
          <a:prstGeom prst="rect">
            <a:avLst/>
          </a:prstGeom>
          <a:noFill/>
          <a:ln w="19050">
            <a:solidFill>
              <a:schemeClr val="tx1"/>
            </a:solidFill>
          </a:ln>
        </p:spPr>
        <p:txBody>
          <a:bodyPr wrap="square" rtlCol="0">
            <a:spAutoFit/>
          </a:bodyPr>
          <a:lstStyle/>
          <a:p>
            <a:r>
              <a:rPr lang="de-DE" sz="1600" dirty="0">
                <a:latin typeface="Arial" panose="020B0604020202020204" pitchFamily="34" charset="0"/>
                <a:cs typeface="Arial" panose="020B0604020202020204" pitchFamily="34" charset="0"/>
              </a:rPr>
              <a:t>Gleiche fachliche Anforderungen!</a:t>
            </a:r>
          </a:p>
        </p:txBody>
      </p:sp>
      <p:cxnSp>
        <p:nvCxnSpPr>
          <p:cNvPr id="15" name="Gerade Verbindung mit Pfeil 14">
            <a:extLst>
              <a:ext uri="{FF2B5EF4-FFF2-40B4-BE49-F238E27FC236}">
                <a16:creationId xmlns:a16="http://schemas.microsoft.com/office/drawing/2014/main" id="{715CD066-C3EF-46C5-AF12-EAA541E1C0AE}"/>
              </a:ext>
            </a:extLst>
          </p:cNvPr>
          <p:cNvCxnSpPr>
            <a:cxnSpLocks/>
            <a:stCxn id="14" idx="2"/>
          </p:cNvCxnSpPr>
          <p:nvPr/>
        </p:nvCxnSpPr>
        <p:spPr>
          <a:xfrm>
            <a:off x="1006749" y="1781527"/>
            <a:ext cx="598426" cy="16979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B00BA92-04D2-45EC-97AB-7C1C62114334}"/>
              </a:ext>
            </a:extLst>
          </p:cNvPr>
          <p:cNvCxnSpPr>
            <a:cxnSpLocks/>
            <a:stCxn id="14" idx="2"/>
          </p:cNvCxnSpPr>
          <p:nvPr/>
        </p:nvCxnSpPr>
        <p:spPr>
          <a:xfrm>
            <a:off x="1006749" y="1781527"/>
            <a:ext cx="1116976" cy="90333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4045E327-1B9A-4F24-AB75-B6E8F19FD764}"/>
              </a:ext>
            </a:extLst>
          </p:cNvPr>
          <p:cNvCxnSpPr>
            <a:cxnSpLocks/>
            <a:stCxn id="14" idx="2"/>
          </p:cNvCxnSpPr>
          <p:nvPr/>
        </p:nvCxnSpPr>
        <p:spPr>
          <a:xfrm flipH="1">
            <a:off x="569082" y="1781527"/>
            <a:ext cx="437667" cy="33756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2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latin typeface="+mn-lt"/>
                <a:ea typeface="ＭＳ Ｐゴシック" pitchFamily="34" charset="-128"/>
                <a:cs typeface="Arial" pitchFamily="34" charset="0"/>
              </a:rPr>
              <a:t>„Organkrebszentrum (C) ist ein auf ein Organ oder ein Fachgebiet spezialisiertes Zentrum.“ </a:t>
            </a:r>
            <a:endParaRPr lang="de-DE" dirty="0">
              <a:latin typeface="+mn-lt"/>
            </a:endParaRPr>
          </a:p>
        </p:txBody>
      </p:sp>
      <p:sp>
        <p:nvSpPr>
          <p:cNvPr id="7" name="Inhaltsplatzhalter 2"/>
          <p:cNvSpPr txBox="1">
            <a:spLocks/>
          </p:cNvSpPr>
          <p:nvPr/>
        </p:nvSpPr>
        <p:spPr>
          <a:xfrm>
            <a:off x="468313" y="3429000"/>
            <a:ext cx="8229600" cy="2880320"/>
          </a:xfrm>
          <a:prstGeom prst="rect">
            <a:avLst/>
          </a:prstGeom>
          <a:noFill/>
        </p:spPr>
        <p:txBody>
          <a:bodyPr vert="horz" lIns="91440" tIns="45720" rIns="91440" bIns="45720" rtlCol="0" anchor="t" anchorCtr="0">
            <a:normAutofit/>
          </a:bodyPr>
          <a:lstStyle/>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Brustkrebszentren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sym typeface="Wingdings" pitchFamily="2" charset="2"/>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2003</a:t>
            </a:r>
          </a:p>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Darmkrebszentren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sym typeface="Wingdings" pitchFamily="2" charset="2"/>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2006</a:t>
            </a:r>
          </a:p>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Prostatakrebszentren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sym typeface="Wingdings" pitchFamily="2" charset="2"/>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2008</a:t>
            </a:r>
          </a:p>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Gynäkologische </a:t>
            </a:r>
            <a:r>
              <a:rPr kumimoji="0" lang="de-DE" sz="2000" b="0" i="0" u="none" strike="noStrike" kern="1200" cap="none" spc="0" normalizeH="0" baseline="0" noProof="0" dirty="0">
                <a:ln>
                  <a:noFill/>
                </a:ln>
                <a:effectLst/>
                <a:uLnTx/>
                <a:uFillTx/>
                <a:latin typeface="+mn-lt"/>
                <a:ea typeface="ＭＳ Ｐゴシック" pitchFamily="34" charset="-128"/>
                <a:cs typeface="+mn-cs"/>
              </a:rPr>
              <a:t>K</a:t>
            </a:r>
            <a:r>
              <a:rPr lang="de-DE" sz="2000" dirty="0" err="1">
                <a:ea typeface="ＭＳ Ｐゴシック" pitchFamily="34" charset="-128"/>
              </a:rPr>
              <a:t>rebsz</a:t>
            </a:r>
            <a:r>
              <a:rPr kumimoji="0" lang="de-DE" sz="2000" b="0" i="0" u="none" strike="noStrike" kern="1200" cap="none" spc="0" normalizeH="0" baseline="0" noProof="0" dirty="0" err="1">
                <a:ln>
                  <a:noFill/>
                </a:ln>
                <a:effectLst/>
                <a:uLnTx/>
                <a:uFillTx/>
                <a:latin typeface="+mn-lt"/>
                <a:ea typeface="ＭＳ Ｐゴシック" pitchFamily="34" charset="-128"/>
                <a:cs typeface="+mn-cs"/>
              </a:rPr>
              <a:t>entren</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sym typeface="Wingdings" pitchFamily="2" charset="2"/>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2008</a:t>
            </a:r>
          </a:p>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Lungenkrebszentren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sym typeface="Wingdings" pitchFamily="2" charset="2"/>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2008</a:t>
            </a:r>
          </a:p>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Hautkrebszentren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sym typeface="Wingdings" pitchFamily="2" charset="2"/>
              </a:rPr>
              <a:t> </a:t>
            </a:r>
            <a:r>
              <a:rPr kumimoji="0" lang="de-DE" sz="2000" b="0" i="0" u="none" strike="noStrike" kern="1200" cap="none" spc="0" normalizeH="0" baseline="0" noProof="0" dirty="0">
                <a:ln>
                  <a:noFill/>
                </a:ln>
                <a:solidFill>
                  <a:schemeClr val="tx1"/>
                </a:solidFill>
                <a:effectLst/>
                <a:uLnTx/>
                <a:uFillTx/>
                <a:latin typeface="+mn-lt"/>
                <a:ea typeface="ＭＳ Ｐゴシック" pitchFamily="34" charset="-128"/>
                <a:cs typeface="+mn-cs"/>
              </a:rPr>
              <a:t>2008</a:t>
            </a:r>
          </a:p>
          <a:p>
            <a:pPr marL="342900" marR="0" lvl="0" indent="-342900" algn="l" defTabSz="360000" rtl="0" eaLnBrk="1" fontAlgn="auto" latinLnBrk="0" hangingPunct="1">
              <a:lnSpc>
                <a:spcPct val="100000"/>
              </a:lnSpc>
              <a:spcBef>
                <a:spcPct val="20000"/>
              </a:spcBef>
              <a:spcAft>
                <a:spcPts val="0"/>
              </a:spcAft>
              <a:buClr>
                <a:srgbClr val="6AA942"/>
              </a:buClr>
              <a:buSzPct val="120000"/>
              <a:buFont typeface="Arial" pitchFamily="34" charset="0"/>
              <a:buChar char="•"/>
              <a:tabLst>
                <a:tab pos="540000" algn="l"/>
              </a:tabLst>
              <a:defRPr/>
            </a:pPr>
            <a:r>
              <a:rPr lang="de-DE" sz="2000" dirty="0">
                <a:ea typeface="ＭＳ Ｐゴシック" pitchFamily="34" charset="-128"/>
              </a:rPr>
              <a:t>Hämatologische Neoplasien			</a:t>
            </a:r>
            <a:r>
              <a:rPr lang="de-DE" sz="2000" dirty="0">
                <a:ea typeface="ＭＳ Ｐゴシック" pitchFamily="34" charset="-128"/>
                <a:sym typeface="Wingdings" panose="05000000000000000000" pitchFamily="2" charset="2"/>
              </a:rPr>
              <a:t> 2019</a:t>
            </a:r>
          </a:p>
        </p:txBody>
      </p:sp>
      <p:grpSp>
        <p:nvGrpSpPr>
          <p:cNvPr id="2" name="Gruppieren 11"/>
          <p:cNvGrpSpPr>
            <a:grpSpLocks/>
          </p:cNvGrpSpPr>
          <p:nvPr/>
        </p:nvGrpSpPr>
        <p:grpSpPr bwMode="auto">
          <a:xfrm>
            <a:off x="6228184" y="1370193"/>
            <a:ext cx="2807866" cy="1626759"/>
            <a:chOff x="6357950" y="928670"/>
            <a:chExt cx="2257412" cy="1268403"/>
          </a:xfrm>
        </p:grpSpPr>
        <p:graphicFrame>
          <p:nvGraphicFramePr>
            <p:cNvPr id="10" name="Inhaltsplatzhalter 3"/>
            <p:cNvGraphicFramePr>
              <a:graphicFrameLocks/>
            </p:cNvGraphicFramePr>
            <p:nvPr>
              <p:extLst>
                <p:ext uri="{D42A27DB-BD31-4B8C-83A1-F6EECF244321}">
                  <p14:modId xmlns:p14="http://schemas.microsoft.com/office/powerpoint/2010/main" val="3397919369"/>
                </p:ext>
              </p:extLst>
            </p:nvPr>
          </p:nvGraphicFramePr>
          <p:xfrm>
            <a:off x="6357950" y="928670"/>
            <a:ext cx="2257412" cy="1268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feld 10"/>
            <p:cNvSpPr txBox="1">
              <a:spLocks noChangeArrowheads="1"/>
            </p:cNvSpPr>
            <p:nvPr/>
          </p:nvSpPr>
          <p:spPr bwMode="auto">
            <a:xfrm>
              <a:off x="7284215" y="1074163"/>
              <a:ext cx="463132" cy="203980"/>
            </a:xfrm>
            <a:prstGeom prst="rect">
              <a:avLst/>
            </a:prstGeom>
            <a:noFill/>
            <a:ln w="9525">
              <a:noFill/>
              <a:miter lim="800000"/>
              <a:headEnd/>
              <a:tailEnd/>
            </a:ln>
          </p:spPr>
          <p:txBody>
            <a:bodyPr wrap="square">
              <a:spAutoFit/>
            </a:bodyPr>
            <a:lstStyle/>
            <a:p>
              <a:r>
                <a:rPr lang="de-DE" sz="1100" dirty="0"/>
                <a:t>CCC</a:t>
              </a:r>
            </a:p>
          </p:txBody>
        </p:sp>
      </p:grpSp>
    </p:spTree>
    <p:extLst>
      <p:ext uri="{BB962C8B-B14F-4D97-AF65-F5344CB8AC3E}">
        <p14:creationId xmlns:p14="http://schemas.microsoft.com/office/powerpoint/2010/main" val="1656381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„Onkologisches Zentrum (CC) erstreckt sich auf mehrere Organe oder Fachgebiete.“ </a:t>
            </a:r>
          </a:p>
        </p:txBody>
      </p:sp>
      <p:sp>
        <p:nvSpPr>
          <p:cNvPr id="9" name="Inhaltsplatzhalter 2"/>
          <p:cNvSpPr>
            <a:spLocks noGrp="1"/>
          </p:cNvSpPr>
          <p:nvPr>
            <p:ph idx="1"/>
          </p:nvPr>
        </p:nvSpPr>
        <p:spPr>
          <a:xfrm>
            <a:off x="107950" y="2303562"/>
            <a:ext cx="6336258" cy="3915239"/>
          </a:xfrm>
          <a:noFill/>
        </p:spPr>
        <p:txBody>
          <a:bodyPr>
            <a:normAutofit fontScale="92500"/>
          </a:bodyPr>
          <a:lstStyle/>
          <a:p>
            <a:r>
              <a:rPr lang="de-DE" dirty="0">
                <a:ea typeface="ＭＳ Ｐゴシック" pitchFamily="34" charset="-128"/>
              </a:rPr>
              <a:t>Onkologische Krebszentren						</a:t>
            </a:r>
            <a:r>
              <a:rPr lang="de-DE" dirty="0">
                <a:ea typeface="ＭＳ Ｐゴシック" pitchFamily="34" charset="-128"/>
                <a:sym typeface="Wingdings" pitchFamily="2" charset="2"/>
              </a:rPr>
              <a:t> 2008</a:t>
            </a:r>
            <a:endParaRPr lang="de-DE" dirty="0">
              <a:ea typeface="ＭＳ Ｐゴシック" pitchFamily="34" charset="-128"/>
            </a:endParaRPr>
          </a:p>
          <a:p>
            <a:r>
              <a:rPr lang="de-DE" dirty="0">
                <a:ea typeface="ＭＳ Ｐゴシック" pitchFamily="34" charset="-128"/>
              </a:rPr>
              <a:t>Modul Pankreaskarzinom							</a:t>
            </a:r>
            <a:r>
              <a:rPr lang="de-DE" dirty="0">
                <a:ea typeface="ＭＳ Ｐゴシック" pitchFamily="34" charset="-128"/>
                <a:sym typeface="Wingdings" pitchFamily="2" charset="2"/>
              </a:rPr>
              <a:t> 2009</a:t>
            </a:r>
            <a:endParaRPr lang="de-DE" dirty="0">
              <a:ea typeface="ＭＳ Ｐゴシック" pitchFamily="34" charset="-128"/>
            </a:endParaRPr>
          </a:p>
          <a:p>
            <a:r>
              <a:rPr lang="de-DE" dirty="0">
                <a:ea typeface="ＭＳ Ｐゴシック" pitchFamily="34" charset="-128"/>
              </a:rPr>
              <a:t>Modul Kopf-Hals-Tumoren						</a:t>
            </a:r>
            <a:r>
              <a:rPr lang="de-DE" dirty="0">
                <a:ea typeface="ＭＳ Ｐゴシック" pitchFamily="34" charset="-128"/>
                <a:sym typeface="Wingdings" pitchFamily="2" charset="2"/>
              </a:rPr>
              <a:t> 2009</a:t>
            </a:r>
            <a:endParaRPr lang="de-DE" dirty="0">
              <a:ea typeface="ＭＳ Ｐゴシック" pitchFamily="34" charset="-128"/>
            </a:endParaRPr>
          </a:p>
          <a:p>
            <a:r>
              <a:rPr lang="de-DE" dirty="0">
                <a:ea typeface="ＭＳ Ｐゴシック" pitchFamily="34" charset="-128"/>
              </a:rPr>
              <a:t>Modul Neuroonkologische Tumoren				</a:t>
            </a:r>
            <a:r>
              <a:rPr lang="de-DE" dirty="0">
                <a:ea typeface="ＭＳ Ｐゴシック" pitchFamily="34" charset="-128"/>
                <a:sym typeface="Wingdings" pitchFamily="2" charset="2"/>
              </a:rPr>
              <a:t> 2012</a:t>
            </a:r>
          </a:p>
          <a:p>
            <a:r>
              <a:rPr lang="de-DE" dirty="0">
                <a:ea typeface="ＭＳ Ｐゴシック" pitchFamily="34" charset="-128"/>
                <a:sym typeface="Wingdings" pitchFamily="2" charset="2"/>
              </a:rPr>
              <a:t>Modul Magenkrebs								 2015</a:t>
            </a:r>
          </a:p>
          <a:p>
            <a:r>
              <a:rPr lang="de-DE" dirty="0">
                <a:ea typeface="ＭＳ Ｐゴシック" pitchFamily="34" charset="-128"/>
                <a:sym typeface="Wingdings" pitchFamily="2" charset="2"/>
              </a:rPr>
              <a:t>Modul Leberkrebs									 2015</a:t>
            </a:r>
          </a:p>
          <a:p>
            <a:r>
              <a:rPr lang="de-DE" dirty="0">
                <a:ea typeface="ＭＳ Ｐゴシック" pitchFamily="34" charset="-128"/>
                <a:sym typeface="Wingdings" pitchFamily="2" charset="2"/>
              </a:rPr>
              <a:t>Modul Kinderonkologie							 2017</a:t>
            </a:r>
          </a:p>
          <a:p>
            <a:r>
              <a:rPr lang="de-DE" dirty="0">
                <a:ea typeface="ＭＳ Ｐゴシック" pitchFamily="34" charset="-128"/>
                <a:sym typeface="Wingdings" pitchFamily="2" charset="2"/>
              </a:rPr>
              <a:t>Modul Speiseröhrenkrebs							 2018</a:t>
            </a:r>
          </a:p>
          <a:p>
            <a:r>
              <a:rPr lang="de-DE" dirty="0">
                <a:ea typeface="ＭＳ Ｐゴシック" pitchFamily="34" charset="-128"/>
                <a:sym typeface="Wingdings" pitchFamily="2" charset="2"/>
              </a:rPr>
              <a:t>Modul Nierenkrebs								 2018</a:t>
            </a:r>
          </a:p>
          <a:p>
            <a:r>
              <a:rPr lang="de-DE" dirty="0">
                <a:ea typeface="ＭＳ Ｐゴシック" pitchFamily="34" charset="-128"/>
                <a:sym typeface="Wingdings" pitchFamily="2" charset="2"/>
              </a:rPr>
              <a:t>Modul Blasenkrebs								 2018</a:t>
            </a:r>
          </a:p>
          <a:p>
            <a:r>
              <a:rPr lang="de-DE" dirty="0">
                <a:ea typeface="ＭＳ Ｐゴシック" pitchFamily="34" charset="-128"/>
                <a:sym typeface="Wingdings" pitchFamily="2" charset="2"/>
              </a:rPr>
              <a:t>Modul Sarkome									 2018</a:t>
            </a:r>
          </a:p>
        </p:txBody>
      </p:sp>
      <p:grpSp>
        <p:nvGrpSpPr>
          <p:cNvPr id="2" name="Gruppieren 11"/>
          <p:cNvGrpSpPr>
            <a:grpSpLocks/>
          </p:cNvGrpSpPr>
          <p:nvPr/>
        </p:nvGrpSpPr>
        <p:grpSpPr bwMode="auto">
          <a:xfrm>
            <a:off x="6444208" y="1382382"/>
            <a:ext cx="2591842" cy="1542562"/>
            <a:chOff x="6357950" y="928670"/>
            <a:chExt cx="2257412" cy="1268403"/>
          </a:xfrm>
        </p:grpSpPr>
        <p:graphicFrame>
          <p:nvGraphicFramePr>
            <p:cNvPr id="13" name="Inhaltsplatzhalter 3"/>
            <p:cNvGraphicFramePr>
              <a:graphicFrameLocks/>
            </p:cNvGraphicFramePr>
            <p:nvPr>
              <p:extLst>
                <p:ext uri="{D42A27DB-BD31-4B8C-83A1-F6EECF244321}">
                  <p14:modId xmlns:p14="http://schemas.microsoft.com/office/powerpoint/2010/main" val="1737365506"/>
                </p:ext>
              </p:extLst>
            </p:nvPr>
          </p:nvGraphicFramePr>
          <p:xfrm>
            <a:off x="6357950" y="928670"/>
            <a:ext cx="2257412" cy="1268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feld 10"/>
            <p:cNvSpPr txBox="1">
              <a:spLocks noChangeArrowheads="1"/>
            </p:cNvSpPr>
            <p:nvPr/>
          </p:nvSpPr>
          <p:spPr bwMode="auto">
            <a:xfrm>
              <a:off x="7264298" y="1080299"/>
              <a:ext cx="857256" cy="261610"/>
            </a:xfrm>
            <a:prstGeom prst="rect">
              <a:avLst/>
            </a:prstGeom>
            <a:noFill/>
            <a:ln w="9525">
              <a:noFill/>
              <a:miter lim="800000"/>
              <a:headEnd/>
              <a:tailEnd/>
            </a:ln>
          </p:spPr>
          <p:txBody>
            <a:bodyPr>
              <a:spAutoFit/>
            </a:bodyPr>
            <a:lstStyle/>
            <a:p>
              <a:r>
                <a:rPr lang="de-DE" sz="1100"/>
                <a:t>CCC</a:t>
              </a:r>
            </a:p>
          </p:txBody>
        </p:sp>
      </p:grpSp>
    </p:spTree>
    <p:extLst>
      <p:ext uri="{BB962C8B-B14F-4D97-AF65-F5344CB8AC3E}">
        <p14:creationId xmlns:p14="http://schemas.microsoft.com/office/powerpoint/2010/main" val="165638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ea typeface="ＭＳ Ｐゴシック" pitchFamily="34" charset="-128"/>
                <a:cs typeface="Arial" pitchFamily="34" charset="0"/>
              </a:rPr>
              <a:t>„Onkologisches Spitzenzentrum (CCC) ist ein Onkologisches Zentrum mit Forschungsschwerpunkten.“</a:t>
            </a:r>
            <a:endParaRPr lang="de-DE" dirty="0">
              <a:latin typeface="+mn-lt"/>
            </a:endParaRPr>
          </a:p>
        </p:txBody>
      </p:sp>
      <p:sp>
        <p:nvSpPr>
          <p:cNvPr id="4" name="Inhaltsplatzhalter 2"/>
          <p:cNvSpPr>
            <a:spLocks noGrp="1"/>
          </p:cNvSpPr>
          <p:nvPr>
            <p:ph idx="1"/>
          </p:nvPr>
        </p:nvSpPr>
        <p:spPr>
          <a:xfrm>
            <a:off x="457200" y="1493838"/>
            <a:ext cx="6059016" cy="4671466"/>
          </a:xfrm>
          <a:solidFill>
            <a:schemeClr val="bg1"/>
          </a:solidFill>
        </p:spPr>
        <p:txBody>
          <a:bodyPr>
            <a:normAutofit lnSpcReduction="10000"/>
          </a:bodyPr>
          <a:lstStyle/>
          <a:p>
            <a:r>
              <a:rPr lang="en-US" dirty="0">
                <a:ea typeface="ＭＳ Ｐゴシック" pitchFamily="34" charset="-128"/>
                <a:cs typeface="Arial" pitchFamily="34" charset="0"/>
              </a:rPr>
              <a:t>gefördert durch die Deutsche Krebshilfe</a:t>
            </a:r>
          </a:p>
          <a:p>
            <a:r>
              <a:rPr lang="en-US" dirty="0">
                <a:ea typeface="ＭＳ Ｐゴシック" pitchFamily="34" charset="-128"/>
                <a:cs typeface="Arial" pitchFamily="34" charset="0"/>
              </a:rPr>
              <a:t>Bei </a:t>
            </a:r>
            <a:r>
              <a:rPr lang="en-US" dirty="0" err="1">
                <a:ea typeface="ＭＳ Ｐゴシック" pitchFamily="34" charset="-128"/>
                <a:cs typeface="Arial" pitchFamily="34" charset="0"/>
              </a:rPr>
              <a:t>allen</a:t>
            </a:r>
            <a:r>
              <a:rPr lang="en-US" dirty="0">
                <a:ea typeface="ＭＳ Ｐゴシック" pitchFamily="34" charset="-128"/>
                <a:cs typeface="Arial" pitchFamily="34" charset="0"/>
              </a:rPr>
              <a:t> CCC </a:t>
            </a:r>
            <a:r>
              <a:rPr lang="en-US" dirty="0" err="1">
                <a:ea typeface="ＭＳ Ｐゴシック" pitchFamily="34" charset="-128"/>
                <a:cs typeface="Arial" pitchFamily="34" charset="0"/>
              </a:rPr>
              <a:t>handelt</a:t>
            </a:r>
            <a:r>
              <a:rPr lang="en-US" dirty="0">
                <a:ea typeface="ＭＳ Ｐゴシック" pitchFamily="34" charset="-128"/>
                <a:cs typeface="Arial" pitchFamily="34" charset="0"/>
              </a:rPr>
              <a:t> es </a:t>
            </a:r>
            <a:r>
              <a:rPr lang="en-US" dirty="0" err="1">
                <a:ea typeface="ＭＳ Ｐゴシック" pitchFamily="34" charset="-128"/>
                <a:cs typeface="Arial" pitchFamily="34" charset="0"/>
              </a:rPr>
              <a:t>sich</a:t>
            </a:r>
            <a:r>
              <a:rPr lang="en-US" dirty="0">
                <a:ea typeface="ＭＳ Ｐゴシック" pitchFamily="34" charset="-128"/>
                <a:cs typeface="Arial" pitchFamily="34" charset="0"/>
              </a:rPr>
              <a:t> um </a:t>
            </a:r>
            <a:r>
              <a:rPr lang="en-US" dirty="0" err="1">
                <a:ea typeface="ＭＳ Ｐゴシック" pitchFamily="34" charset="-128"/>
                <a:cs typeface="Arial" pitchFamily="34" charset="0"/>
              </a:rPr>
              <a:t>Universitätskliniken</a:t>
            </a:r>
            <a:r>
              <a:rPr lang="en-US" dirty="0">
                <a:ea typeface="ＭＳ Ｐゴシック" pitchFamily="34" charset="-128"/>
                <a:cs typeface="Arial" pitchFamily="34" charset="0"/>
              </a:rPr>
              <a:t> </a:t>
            </a:r>
            <a:r>
              <a:rPr lang="en-US" sz="1500" dirty="0">
                <a:ea typeface="ＭＳ Ｐゴシック" pitchFamily="34" charset="-128"/>
                <a:cs typeface="Arial" pitchFamily="34" charset="0"/>
              </a:rPr>
              <a:t>(Stand 01.2022): </a:t>
            </a:r>
          </a:p>
          <a:p>
            <a:pPr lvl="1"/>
            <a:r>
              <a:rPr lang="en-US" sz="1600" dirty="0">
                <a:ea typeface="ＭＳ Ｐゴシック" pitchFamily="34" charset="-128"/>
                <a:cs typeface="Arial" pitchFamily="34" charset="0"/>
              </a:rPr>
              <a:t>Berlin</a:t>
            </a:r>
          </a:p>
          <a:p>
            <a:pPr lvl="1"/>
            <a:r>
              <a:rPr lang="en-US" sz="1600" dirty="0">
                <a:ea typeface="ＭＳ Ｐゴシック" pitchFamily="34" charset="-128"/>
                <a:cs typeface="Arial" pitchFamily="34" charset="0"/>
              </a:rPr>
              <a:t>Dresden</a:t>
            </a:r>
          </a:p>
          <a:p>
            <a:pPr lvl="1"/>
            <a:r>
              <a:rPr lang="en-US" sz="1600" dirty="0">
                <a:ea typeface="ＭＳ Ｐゴシック" pitchFamily="34" charset="-128"/>
                <a:cs typeface="Arial" pitchFamily="34" charset="0"/>
              </a:rPr>
              <a:t>Essen-Münster</a:t>
            </a:r>
          </a:p>
          <a:p>
            <a:pPr lvl="1"/>
            <a:r>
              <a:rPr lang="en-US" sz="1600" dirty="0">
                <a:ea typeface="ＭＳ Ｐゴシック" pitchFamily="34" charset="-128"/>
                <a:cs typeface="Arial" pitchFamily="34" charset="0"/>
              </a:rPr>
              <a:t>Frankfurt/Main-Marburg</a:t>
            </a:r>
          </a:p>
          <a:p>
            <a:pPr lvl="1"/>
            <a:r>
              <a:rPr lang="en-US" sz="1600" dirty="0">
                <a:ea typeface="ＭＳ Ｐゴシック" pitchFamily="34" charset="-128"/>
                <a:cs typeface="Arial" pitchFamily="34" charset="0"/>
              </a:rPr>
              <a:t>Freiburg</a:t>
            </a:r>
          </a:p>
          <a:p>
            <a:pPr lvl="1"/>
            <a:r>
              <a:rPr lang="en-US" sz="1600" dirty="0">
                <a:ea typeface="ＭＳ Ｐゴシック" pitchFamily="34" charset="-128"/>
                <a:cs typeface="Arial" pitchFamily="34" charset="0"/>
              </a:rPr>
              <a:t>Göttingen-Hannover</a:t>
            </a:r>
          </a:p>
          <a:p>
            <a:pPr lvl="1"/>
            <a:r>
              <a:rPr lang="en-US" sz="1600" dirty="0">
                <a:ea typeface="ＭＳ Ｐゴシック" pitchFamily="34" charset="-128"/>
                <a:cs typeface="Arial" pitchFamily="34" charset="0"/>
              </a:rPr>
              <a:t>Hamburg</a:t>
            </a:r>
          </a:p>
          <a:p>
            <a:pPr lvl="1"/>
            <a:r>
              <a:rPr lang="en-US" sz="1600" dirty="0">
                <a:ea typeface="ＭＳ Ｐゴシック" pitchFamily="34" charset="-128"/>
                <a:cs typeface="Arial" pitchFamily="34" charset="0"/>
              </a:rPr>
              <a:t>Heidelberg</a:t>
            </a:r>
          </a:p>
          <a:p>
            <a:pPr lvl="1"/>
            <a:r>
              <a:rPr lang="en-US" sz="1600" dirty="0">
                <a:ea typeface="ＭＳ Ｐゴシック" pitchFamily="34" charset="-128"/>
                <a:cs typeface="Arial" pitchFamily="34" charset="0"/>
              </a:rPr>
              <a:t>Köln/Bonn/Aachen/Düsseldorf</a:t>
            </a:r>
          </a:p>
          <a:p>
            <a:pPr lvl="1"/>
            <a:r>
              <a:rPr lang="en-US" sz="1600" dirty="0">
                <a:ea typeface="ＭＳ Ｐゴシック" pitchFamily="34" charset="-128"/>
                <a:cs typeface="Arial" pitchFamily="34" charset="0"/>
              </a:rPr>
              <a:t>Mainz</a:t>
            </a:r>
          </a:p>
          <a:p>
            <a:pPr lvl="1"/>
            <a:r>
              <a:rPr lang="en-US" sz="1600" dirty="0">
                <a:ea typeface="ＭＳ Ｐゴシック" pitchFamily="34" charset="-128"/>
                <a:cs typeface="Arial" pitchFamily="34" charset="0"/>
              </a:rPr>
              <a:t>München</a:t>
            </a:r>
          </a:p>
          <a:p>
            <a:pPr lvl="1"/>
            <a:r>
              <a:rPr lang="en-US" sz="1600" dirty="0">
                <a:ea typeface="ＭＳ Ｐゴシック" pitchFamily="34" charset="-128"/>
                <a:cs typeface="Arial" pitchFamily="34" charset="0"/>
              </a:rPr>
              <a:t>Tübingen</a:t>
            </a:r>
          </a:p>
          <a:p>
            <a:pPr lvl="1"/>
            <a:r>
              <a:rPr lang="en-US" sz="1600" dirty="0">
                <a:ea typeface="ＭＳ Ｐゴシック" pitchFamily="34" charset="-128"/>
                <a:cs typeface="Arial" pitchFamily="34" charset="0"/>
              </a:rPr>
              <a:t>Ulm</a:t>
            </a:r>
          </a:p>
          <a:p>
            <a:pPr lvl="1"/>
            <a:r>
              <a:rPr lang="en-US" sz="1600" dirty="0">
                <a:ea typeface="ＭＳ Ｐゴシック" pitchFamily="34" charset="-128"/>
                <a:cs typeface="Arial" pitchFamily="34" charset="0"/>
              </a:rPr>
              <a:t>Würzburg</a:t>
            </a:r>
          </a:p>
        </p:txBody>
      </p:sp>
      <p:grpSp>
        <p:nvGrpSpPr>
          <p:cNvPr id="3" name="Gruppieren 11"/>
          <p:cNvGrpSpPr>
            <a:grpSpLocks/>
          </p:cNvGrpSpPr>
          <p:nvPr/>
        </p:nvGrpSpPr>
        <p:grpSpPr bwMode="auto">
          <a:xfrm>
            <a:off x="6444208" y="1493838"/>
            <a:ext cx="2574380" cy="1503114"/>
            <a:chOff x="6357950" y="928670"/>
            <a:chExt cx="2257412" cy="1268403"/>
          </a:xfrm>
        </p:grpSpPr>
        <p:graphicFrame>
          <p:nvGraphicFramePr>
            <p:cNvPr id="6" name="Inhaltsplatzhalter 3"/>
            <p:cNvGraphicFramePr>
              <a:graphicFrameLocks/>
            </p:cNvGraphicFramePr>
            <p:nvPr>
              <p:extLst>
                <p:ext uri="{D42A27DB-BD31-4B8C-83A1-F6EECF244321}">
                  <p14:modId xmlns:p14="http://schemas.microsoft.com/office/powerpoint/2010/main" val="4170082193"/>
                </p:ext>
              </p:extLst>
            </p:nvPr>
          </p:nvGraphicFramePr>
          <p:xfrm>
            <a:off x="6357950" y="928670"/>
            <a:ext cx="2257412" cy="1268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10"/>
            <p:cNvSpPr txBox="1">
              <a:spLocks noChangeArrowheads="1"/>
            </p:cNvSpPr>
            <p:nvPr/>
          </p:nvSpPr>
          <p:spPr bwMode="auto">
            <a:xfrm>
              <a:off x="7264298" y="1080299"/>
              <a:ext cx="857256" cy="261610"/>
            </a:xfrm>
            <a:prstGeom prst="rect">
              <a:avLst/>
            </a:prstGeom>
            <a:noFill/>
            <a:ln w="9525">
              <a:noFill/>
              <a:miter lim="800000"/>
              <a:headEnd/>
              <a:tailEnd/>
            </a:ln>
          </p:spPr>
          <p:txBody>
            <a:bodyPr>
              <a:spAutoFit/>
            </a:bodyPr>
            <a:lstStyle/>
            <a:p>
              <a:r>
                <a:rPr lang="de-DE" sz="1100">
                  <a:latin typeface="Times" charset="0"/>
                </a:rPr>
                <a:t>CCC</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C7EE6680-0E2B-4E06-8B4E-2EDDC21D7E2D}"/>
              </a:ext>
            </a:extLst>
          </p:cNvPr>
          <p:cNvSpPr/>
          <p:nvPr/>
        </p:nvSpPr>
        <p:spPr>
          <a:xfrm>
            <a:off x="1056300" y="590297"/>
            <a:ext cx="7620155" cy="21184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dirty="0"/>
          </a:p>
        </p:txBody>
      </p:sp>
      <p:sp>
        <p:nvSpPr>
          <p:cNvPr id="30" name="Rechteck 29">
            <a:extLst>
              <a:ext uri="{FF2B5EF4-FFF2-40B4-BE49-F238E27FC236}">
                <a16:creationId xmlns:a16="http://schemas.microsoft.com/office/drawing/2014/main" id="{3A880C60-9C15-4168-9C83-2C0C0A59EEAE}"/>
              </a:ext>
            </a:extLst>
          </p:cNvPr>
          <p:cNvSpPr/>
          <p:nvPr/>
        </p:nvSpPr>
        <p:spPr>
          <a:xfrm>
            <a:off x="3015365" y="998823"/>
            <a:ext cx="1603027" cy="4998347"/>
          </a:xfrm>
          <a:prstGeom prst="rect">
            <a:avLst/>
          </a:prstGeom>
          <a:solidFill>
            <a:schemeClr val="bg2">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4D6ED426-AB5F-4C05-9553-64C2A01C5A71}"/>
              </a:ext>
            </a:extLst>
          </p:cNvPr>
          <p:cNvSpPr/>
          <p:nvPr/>
        </p:nvSpPr>
        <p:spPr>
          <a:xfrm>
            <a:off x="6453269" y="1007521"/>
            <a:ext cx="1603027" cy="4989650"/>
          </a:xfrm>
          <a:prstGeom prst="rect">
            <a:avLst/>
          </a:prstGeom>
          <a:solidFill>
            <a:schemeClr val="bg2">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itel 3"/>
          <p:cNvSpPr>
            <a:spLocks noGrp="1"/>
          </p:cNvSpPr>
          <p:nvPr>
            <p:ph type="title"/>
          </p:nvPr>
        </p:nvSpPr>
        <p:spPr>
          <a:xfrm>
            <a:off x="287524" y="-53678"/>
            <a:ext cx="8568952" cy="535201"/>
          </a:xfrm>
        </p:spPr>
        <p:txBody>
          <a:bodyPr>
            <a:normAutofit fontScale="90000"/>
          </a:bodyPr>
          <a:lstStyle/>
          <a:p>
            <a:r>
              <a:rPr lang="de-DE" dirty="0"/>
              <a:t>Zusammenfassende Übersicht über die verschiedenen </a:t>
            </a:r>
            <a:r>
              <a:rPr lang="de-DE" dirty="0" err="1"/>
              <a:t>Zerifizierungen</a:t>
            </a:r>
            <a:endParaRPr lang="de-DE" dirty="0"/>
          </a:p>
        </p:txBody>
      </p:sp>
      <p:sp>
        <p:nvSpPr>
          <p:cNvPr id="7" name="Rechteck 6">
            <a:extLst>
              <a:ext uri="{FF2B5EF4-FFF2-40B4-BE49-F238E27FC236}">
                <a16:creationId xmlns:a16="http://schemas.microsoft.com/office/drawing/2014/main" id="{9796E11C-F7B6-432B-9DBA-B0C78B13D9EA}"/>
              </a:ext>
            </a:extLst>
          </p:cNvPr>
          <p:cNvSpPr/>
          <p:nvPr/>
        </p:nvSpPr>
        <p:spPr>
          <a:xfrm>
            <a:off x="4618393" y="3324177"/>
            <a:ext cx="648072" cy="26642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Hautkrebszentren</a:t>
            </a:r>
          </a:p>
        </p:txBody>
      </p:sp>
      <p:sp>
        <p:nvSpPr>
          <p:cNvPr id="8" name="Rechteck 7">
            <a:extLst>
              <a:ext uri="{FF2B5EF4-FFF2-40B4-BE49-F238E27FC236}">
                <a16:creationId xmlns:a16="http://schemas.microsoft.com/office/drawing/2014/main" id="{C8A43672-513F-402D-AC72-FDD9C42BDD35}"/>
              </a:ext>
            </a:extLst>
          </p:cNvPr>
          <p:cNvSpPr/>
          <p:nvPr/>
        </p:nvSpPr>
        <p:spPr>
          <a:xfrm>
            <a:off x="6948264" y="3329882"/>
            <a:ext cx="648072" cy="2664296"/>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Prostatakrebszentren</a:t>
            </a:r>
          </a:p>
        </p:txBody>
      </p:sp>
      <p:sp>
        <p:nvSpPr>
          <p:cNvPr id="9" name="Rechteck 8">
            <a:extLst>
              <a:ext uri="{FF2B5EF4-FFF2-40B4-BE49-F238E27FC236}">
                <a16:creationId xmlns:a16="http://schemas.microsoft.com/office/drawing/2014/main" id="{00867EFC-069E-461F-90A3-D8843FB4945E}"/>
              </a:ext>
            </a:extLst>
          </p:cNvPr>
          <p:cNvSpPr/>
          <p:nvPr/>
        </p:nvSpPr>
        <p:spPr>
          <a:xfrm>
            <a:off x="5811733" y="3324177"/>
            <a:ext cx="648072" cy="26642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Lungenkrebszentren</a:t>
            </a:r>
          </a:p>
        </p:txBody>
      </p:sp>
      <p:sp>
        <p:nvSpPr>
          <p:cNvPr id="10" name="Rechteck 9">
            <a:extLst>
              <a:ext uri="{FF2B5EF4-FFF2-40B4-BE49-F238E27FC236}">
                <a16:creationId xmlns:a16="http://schemas.microsoft.com/office/drawing/2014/main" id="{057FDF79-50C1-4D36-B258-72DC4AC85940}"/>
              </a:ext>
            </a:extLst>
          </p:cNvPr>
          <p:cNvSpPr/>
          <p:nvPr/>
        </p:nvSpPr>
        <p:spPr>
          <a:xfrm>
            <a:off x="8028384" y="3324177"/>
            <a:ext cx="648072" cy="26642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Hämatologische Neoplasien</a:t>
            </a:r>
          </a:p>
        </p:txBody>
      </p:sp>
      <p:sp>
        <p:nvSpPr>
          <p:cNvPr id="11" name="Rechteck 10">
            <a:extLst>
              <a:ext uri="{FF2B5EF4-FFF2-40B4-BE49-F238E27FC236}">
                <a16:creationId xmlns:a16="http://schemas.microsoft.com/office/drawing/2014/main" id="{3A6D68B6-C820-463C-8899-3280D44DC954}"/>
              </a:ext>
            </a:extLst>
          </p:cNvPr>
          <p:cNvSpPr/>
          <p:nvPr/>
        </p:nvSpPr>
        <p:spPr>
          <a:xfrm>
            <a:off x="1115616" y="3324177"/>
            <a:ext cx="648072" cy="26642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Brustkrebszentren</a:t>
            </a:r>
          </a:p>
        </p:txBody>
      </p:sp>
      <p:sp>
        <p:nvSpPr>
          <p:cNvPr id="12" name="Rechteck 11">
            <a:extLst>
              <a:ext uri="{FF2B5EF4-FFF2-40B4-BE49-F238E27FC236}">
                <a16:creationId xmlns:a16="http://schemas.microsoft.com/office/drawing/2014/main" id="{0E8D21CA-61BA-4009-97F1-0F7A4A33E144}"/>
              </a:ext>
            </a:extLst>
          </p:cNvPr>
          <p:cNvSpPr/>
          <p:nvPr/>
        </p:nvSpPr>
        <p:spPr>
          <a:xfrm>
            <a:off x="2340506" y="3342410"/>
            <a:ext cx="648072" cy="26642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Gynäkolog. Krebszentren</a:t>
            </a:r>
          </a:p>
        </p:txBody>
      </p:sp>
      <p:sp>
        <p:nvSpPr>
          <p:cNvPr id="15" name="Textfeld 14">
            <a:extLst>
              <a:ext uri="{FF2B5EF4-FFF2-40B4-BE49-F238E27FC236}">
                <a16:creationId xmlns:a16="http://schemas.microsoft.com/office/drawing/2014/main" id="{59EB0A7A-ABB3-47DF-AF5E-9E648087954D}"/>
              </a:ext>
            </a:extLst>
          </p:cNvPr>
          <p:cNvSpPr txBox="1"/>
          <p:nvPr/>
        </p:nvSpPr>
        <p:spPr>
          <a:xfrm>
            <a:off x="1063736" y="590408"/>
            <a:ext cx="6460592" cy="369332"/>
          </a:xfrm>
          <a:prstGeom prst="rect">
            <a:avLst/>
          </a:prstGeom>
          <a:noFill/>
        </p:spPr>
        <p:txBody>
          <a:bodyPr wrap="square" rtlCol="0">
            <a:spAutoFit/>
          </a:bodyPr>
          <a:lstStyle/>
          <a:p>
            <a:r>
              <a:rPr lang="de-DE" b="1" dirty="0"/>
              <a:t>Onkologische Zentren: </a:t>
            </a:r>
            <a:r>
              <a:rPr lang="de-DE" dirty="0"/>
              <a:t>Organkrebszentren + Modul(e)</a:t>
            </a:r>
          </a:p>
        </p:txBody>
      </p:sp>
      <p:sp>
        <p:nvSpPr>
          <p:cNvPr id="20" name="Textfeld 19">
            <a:extLst>
              <a:ext uri="{FF2B5EF4-FFF2-40B4-BE49-F238E27FC236}">
                <a16:creationId xmlns:a16="http://schemas.microsoft.com/office/drawing/2014/main" id="{E49E4556-1FDC-4612-81EF-7130FDC14767}"/>
              </a:ext>
            </a:extLst>
          </p:cNvPr>
          <p:cNvSpPr txBox="1"/>
          <p:nvPr/>
        </p:nvSpPr>
        <p:spPr>
          <a:xfrm>
            <a:off x="1511860" y="1308185"/>
            <a:ext cx="1361747" cy="95410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Sarkome</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Kopf-Hals-Tumoren</a:t>
            </a:r>
          </a:p>
        </p:txBody>
      </p:sp>
      <p:sp>
        <p:nvSpPr>
          <p:cNvPr id="21" name="Textfeld 20">
            <a:extLst>
              <a:ext uri="{FF2B5EF4-FFF2-40B4-BE49-F238E27FC236}">
                <a16:creationId xmlns:a16="http://schemas.microsoft.com/office/drawing/2014/main" id="{7C777870-0171-43CD-BB8D-9785BF456569}"/>
              </a:ext>
            </a:extLst>
          </p:cNvPr>
          <p:cNvSpPr txBox="1"/>
          <p:nvPr/>
        </p:nvSpPr>
        <p:spPr>
          <a:xfrm>
            <a:off x="4877780" y="1357209"/>
            <a:ext cx="1769388" cy="95410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Kinderonkologie</a:t>
            </a:r>
          </a:p>
          <a:p>
            <a:endParaRPr lang="de-DE" sz="1400" dirty="0">
              <a:latin typeface="Arial" panose="020B0604020202020204" pitchFamily="34" charset="0"/>
              <a:cs typeface="Arial" panose="020B0604020202020204" pitchFamily="34" charset="0"/>
            </a:endParaRPr>
          </a:p>
          <a:p>
            <a:r>
              <a:rPr lang="de-DE" sz="1400" dirty="0" err="1">
                <a:latin typeface="Arial" panose="020B0604020202020204" pitchFamily="34" charset="0"/>
                <a:cs typeface="Arial" panose="020B0604020202020204" pitchFamily="34" charset="0"/>
              </a:rPr>
              <a:t>Neuroonkol</a:t>
            </a:r>
            <a:r>
              <a:rPr lang="de-DE" sz="1400" dirty="0">
                <a:latin typeface="Arial" panose="020B0604020202020204" pitchFamily="34" charset="0"/>
                <a:cs typeface="Arial" panose="020B0604020202020204" pitchFamily="34" charset="0"/>
              </a:rPr>
              <a:t>. Tumoren</a:t>
            </a:r>
          </a:p>
        </p:txBody>
      </p:sp>
      <p:sp>
        <p:nvSpPr>
          <p:cNvPr id="22" name="Rechteck 21">
            <a:extLst>
              <a:ext uri="{FF2B5EF4-FFF2-40B4-BE49-F238E27FC236}">
                <a16:creationId xmlns:a16="http://schemas.microsoft.com/office/drawing/2014/main" id="{787366B8-B247-4C0C-A4FA-64D56E5009BD}"/>
              </a:ext>
            </a:extLst>
          </p:cNvPr>
          <p:cNvSpPr/>
          <p:nvPr/>
        </p:nvSpPr>
        <p:spPr>
          <a:xfrm rot="16200000">
            <a:off x="-650711" y="4313147"/>
            <a:ext cx="2560547" cy="61206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b="1" dirty="0">
                <a:solidFill>
                  <a:schemeClr val="tx1"/>
                </a:solidFill>
              </a:rPr>
              <a:t>Organkrebszentren</a:t>
            </a:r>
          </a:p>
        </p:txBody>
      </p:sp>
      <p:sp>
        <p:nvSpPr>
          <p:cNvPr id="23" name="Rechteck 22">
            <a:extLst>
              <a:ext uri="{FF2B5EF4-FFF2-40B4-BE49-F238E27FC236}">
                <a16:creationId xmlns:a16="http://schemas.microsoft.com/office/drawing/2014/main" id="{65F1B05A-BB5A-4BC5-AF96-0C2D8D4053AB}"/>
              </a:ext>
            </a:extLst>
          </p:cNvPr>
          <p:cNvSpPr/>
          <p:nvPr/>
        </p:nvSpPr>
        <p:spPr>
          <a:xfrm rot="16200000">
            <a:off x="99915" y="1521115"/>
            <a:ext cx="1086607" cy="476649"/>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b="1" dirty="0">
                <a:solidFill>
                  <a:schemeClr val="tx1"/>
                </a:solidFill>
              </a:rPr>
              <a:t>Module</a:t>
            </a:r>
          </a:p>
        </p:txBody>
      </p:sp>
      <p:sp>
        <p:nvSpPr>
          <p:cNvPr id="24" name="Rechteck 23">
            <a:extLst>
              <a:ext uri="{FF2B5EF4-FFF2-40B4-BE49-F238E27FC236}">
                <a16:creationId xmlns:a16="http://schemas.microsoft.com/office/drawing/2014/main" id="{8801668E-1493-4F8F-8A54-3C822EF51961}"/>
              </a:ext>
            </a:extLst>
          </p:cNvPr>
          <p:cNvSpPr/>
          <p:nvPr/>
        </p:nvSpPr>
        <p:spPr>
          <a:xfrm>
            <a:off x="3086042" y="1074603"/>
            <a:ext cx="1532352" cy="155166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CC4C5B31-3E1D-4A6D-BBD7-AC556D4F7C3F}"/>
              </a:ext>
            </a:extLst>
          </p:cNvPr>
          <p:cNvSpPr txBox="1"/>
          <p:nvPr/>
        </p:nvSpPr>
        <p:spPr>
          <a:xfrm>
            <a:off x="3015365" y="1071992"/>
            <a:ext cx="1738944" cy="1600438"/>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Pankreaskrebs</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Leberkrebs</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Magenkrebs</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Speiseröhrenkrebs</a:t>
            </a:r>
          </a:p>
        </p:txBody>
      </p:sp>
      <p:sp>
        <p:nvSpPr>
          <p:cNvPr id="13" name="Rechteck 12">
            <a:extLst>
              <a:ext uri="{FF2B5EF4-FFF2-40B4-BE49-F238E27FC236}">
                <a16:creationId xmlns:a16="http://schemas.microsoft.com/office/drawing/2014/main" id="{1F3F0275-0102-4C76-B5E3-5CD5990B91EA}"/>
              </a:ext>
            </a:extLst>
          </p:cNvPr>
          <p:cNvSpPr/>
          <p:nvPr/>
        </p:nvSpPr>
        <p:spPr>
          <a:xfrm>
            <a:off x="3479072" y="3324177"/>
            <a:ext cx="648072" cy="2664296"/>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r>
              <a:rPr lang="de-DE" sz="1600" dirty="0">
                <a:solidFill>
                  <a:schemeClr val="tx1"/>
                </a:solidFill>
              </a:rPr>
              <a:t>Darmkrebszentren</a:t>
            </a:r>
          </a:p>
        </p:txBody>
      </p:sp>
      <p:sp>
        <p:nvSpPr>
          <p:cNvPr id="26" name="Rechteck 25">
            <a:extLst>
              <a:ext uri="{FF2B5EF4-FFF2-40B4-BE49-F238E27FC236}">
                <a16:creationId xmlns:a16="http://schemas.microsoft.com/office/drawing/2014/main" id="{7FF63C3E-7C2E-440F-A1C0-A2052D7D8307}"/>
              </a:ext>
            </a:extLst>
          </p:cNvPr>
          <p:cNvSpPr/>
          <p:nvPr/>
        </p:nvSpPr>
        <p:spPr>
          <a:xfrm>
            <a:off x="6760531" y="1411074"/>
            <a:ext cx="1023537" cy="82923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40581588-D37E-49F7-B599-BAB432702F83}"/>
              </a:ext>
            </a:extLst>
          </p:cNvPr>
          <p:cNvSpPr txBox="1"/>
          <p:nvPr/>
        </p:nvSpPr>
        <p:spPr>
          <a:xfrm>
            <a:off x="6724669" y="1444323"/>
            <a:ext cx="1314065" cy="738664"/>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Harnblase</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Niere</a:t>
            </a:r>
            <a:endParaRPr lang="de-DE" dirty="0"/>
          </a:p>
        </p:txBody>
      </p:sp>
      <p:sp>
        <p:nvSpPr>
          <p:cNvPr id="27" name="Textfeld 26">
            <a:extLst>
              <a:ext uri="{FF2B5EF4-FFF2-40B4-BE49-F238E27FC236}">
                <a16:creationId xmlns:a16="http://schemas.microsoft.com/office/drawing/2014/main" id="{9857E5F5-277C-405D-85BD-7FDE695C7AE5}"/>
              </a:ext>
            </a:extLst>
          </p:cNvPr>
          <p:cNvSpPr txBox="1"/>
          <p:nvPr/>
        </p:nvSpPr>
        <p:spPr>
          <a:xfrm>
            <a:off x="3119032" y="2761764"/>
            <a:ext cx="1368152" cy="523220"/>
          </a:xfrm>
          <a:prstGeom prst="rect">
            <a:avLst/>
          </a:prstGeom>
          <a:solidFill>
            <a:schemeClr val="bg2">
              <a:lumMod val="50000"/>
            </a:schemeClr>
          </a:solidFill>
          <a:ln w="28575">
            <a:noFill/>
          </a:ln>
        </p:spPr>
        <p:txBody>
          <a:bodyPr wrap="square" rtlCol="0">
            <a:spAutoFit/>
          </a:bodyPr>
          <a:lstStyle/>
          <a:p>
            <a:pPr algn="ctr"/>
            <a:r>
              <a:rPr lang="de-DE" sz="1400" b="1" dirty="0" err="1"/>
              <a:t>Viszeralonkolo</a:t>
            </a:r>
            <a:r>
              <a:rPr lang="de-DE" sz="1400" b="1" dirty="0"/>
              <a:t>-gische Zentren</a:t>
            </a:r>
          </a:p>
        </p:txBody>
      </p:sp>
      <p:sp>
        <p:nvSpPr>
          <p:cNvPr id="28" name="Textfeld 27">
            <a:extLst>
              <a:ext uri="{FF2B5EF4-FFF2-40B4-BE49-F238E27FC236}">
                <a16:creationId xmlns:a16="http://schemas.microsoft.com/office/drawing/2014/main" id="{69F45B33-7C23-4784-A210-DE62C4243A3F}"/>
              </a:ext>
            </a:extLst>
          </p:cNvPr>
          <p:cNvSpPr txBox="1"/>
          <p:nvPr/>
        </p:nvSpPr>
        <p:spPr>
          <a:xfrm>
            <a:off x="6588224" y="2754877"/>
            <a:ext cx="1368152" cy="523220"/>
          </a:xfrm>
          <a:prstGeom prst="rect">
            <a:avLst/>
          </a:prstGeom>
          <a:solidFill>
            <a:schemeClr val="bg2">
              <a:lumMod val="75000"/>
            </a:schemeClr>
          </a:solidFill>
          <a:ln w="28575">
            <a:noFill/>
          </a:ln>
        </p:spPr>
        <p:txBody>
          <a:bodyPr wrap="square" rtlCol="0">
            <a:spAutoFit/>
          </a:bodyPr>
          <a:lstStyle/>
          <a:p>
            <a:pPr algn="ctr"/>
            <a:r>
              <a:rPr lang="de-DE" sz="1400" b="1" dirty="0" err="1"/>
              <a:t>Uroonkolo</a:t>
            </a:r>
            <a:r>
              <a:rPr lang="de-DE" sz="1400" b="1" dirty="0"/>
              <a:t>-gische Zentren</a:t>
            </a:r>
          </a:p>
        </p:txBody>
      </p:sp>
      <p:cxnSp>
        <p:nvCxnSpPr>
          <p:cNvPr id="25" name="Gerader Verbinder 24">
            <a:extLst>
              <a:ext uri="{FF2B5EF4-FFF2-40B4-BE49-F238E27FC236}">
                <a16:creationId xmlns:a16="http://schemas.microsoft.com/office/drawing/2014/main" id="{24131E55-D9B2-4563-9F19-E33EB93CDE7A}"/>
              </a:ext>
            </a:extLst>
          </p:cNvPr>
          <p:cNvCxnSpPr>
            <a:cxnSpLocks/>
          </p:cNvCxnSpPr>
          <p:nvPr/>
        </p:nvCxnSpPr>
        <p:spPr>
          <a:xfrm>
            <a:off x="2334493" y="3789040"/>
            <a:ext cx="65333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6B50692A-27E7-4A93-8348-88000824B6E6}"/>
              </a:ext>
            </a:extLst>
          </p:cNvPr>
          <p:cNvSpPr txBox="1"/>
          <p:nvPr/>
        </p:nvSpPr>
        <p:spPr>
          <a:xfrm>
            <a:off x="2306354" y="3391539"/>
            <a:ext cx="812678" cy="338554"/>
          </a:xfrm>
          <a:prstGeom prst="rect">
            <a:avLst/>
          </a:prstGeom>
          <a:noFill/>
        </p:spPr>
        <p:txBody>
          <a:bodyPr wrap="square" rtlCol="0">
            <a:spAutoFit/>
          </a:bodyPr>
          <a:lstStyle/>
          <a:p>
            <a:r>
              <a:rPr lang="de-DE" sz="1600" dirty="0">
                <a:solidFill>
                  <a:schemeClr val="bg1"/>
                </a:solidFill>
              </a:rPr>
              <a:t>Dyspl.*</a:t>
            </a:r>
          </a:p>
        </p:txBody>
      </p:sp>
      <p:sp>
        <p:nvSpPr>
          <p:cNvPr id="16" name="Textfeld 15">
            <a:extLst>
              <a:ext uri="{FF2B5EF4-FFF2-40B4-BE49-F238E27FC236}">
                <a16:creationId xmlns:a16="http://schemas.microsoft.com/office/drawing/2014/main" id="{39958F30-4F1A-4015-9E1C-0CAD64F3C632}"/>
              </a:ext>
            </a:extLst>
          </p:cNvPr>
          <p:cNvSpPr txBox="1"/>
          <p:nvPr/>
        </p:nvSpPr>
        <p:spPr>
          <a:xfrm>
            <a:off x="755576" y="5991671"/>
            <a:ext cx="8140774" cy="461665"/>
          </a:xfrm>
          <a:prstGeom prst="rect">
            <a:avLst/>
          </a:prstGeom>
          <a:noFill/>
        </p:spPr>
        <p:txBody>
          <a:bodyPr wrap="square" rtlCol="0">
            <a:spAutoFit/>
          </a:bodyPr>
          <a:lstStyle/>
          <a:p>
            <a:r>
              <a:rPr lang="de-DE" sz="1200" dirty="0"/>
              <a:t>*mit dem Gynäkologischem Krebszentrum kooperierende Einheiten bzw. Sprechstunden für gynäkologische Dysplasien</a:t>
            </a:r>
          </a:p>
          <a:p>
            <a:r>
              <a:rPr lang="de-DE" sz="1200" dirty="0"/>
              <a:t>**mit Gynäkologischem und/oder Brustkrebszentrum kooperierendes Zentrum für familiären Brust- und Eierstockkrebs (FBREK)</a:t>
            </a:r>
          </a:p>
        </p:txBody>
      </p:sp>
      <p:sp>
        <p:nvSpPr>
          <p:cNvPr id="29" name="Rechteck 28">
            <a:extLst>
              <a:ext uri="{FF2B5EF4-FFF2-40B4-BE49-F238E27FC236}">
                <a16:creationId xmlns:a16="http://schemas.microsoft.com/office/drawing/2014/main" id="{AA24261E-5E37-4DF2-BE56-125964A4F026}"/>
              </a:ext>
            </a:extLst>
          </p:cNvPr>
          <p:cNvSpPr/>
          <p:nvPr/>
        </p:nvSpPr>
        <p:spPr>
          <a:xfrm rot="16200000">
            <a:off x="1561442" y="5215423"/>
            <a:ext cx="975297" cy="57080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600" dirty="0"/>
              <a:t>FBREK**</a:t>
            </a:r>
          </a:p>
        </p:txBody>
      </p:sp>
      <p:cxnSp>
        <p:nvCxnSpPr>
          <p:cNvPr id="32" name="Gerader Verbinder 31">
            <a:extLst>
              <a:ext uri="{FF2B5EF4-FFF2-40B4-BE49-F238E27FC236}">
                <a16:creationId xmlns:a16="http://schemas.microsoft.com/office/drawing/2014/main" id="{3A0414B0-E940-48F5-8E6C-DD6AEA89A817}"/>
              </a:ext>
            </a:extLst>
          </p:cNvPr>
          <p:cNvCxnSpPr>
            <a:cxnSpLocks/>
          </p:cNvCxnSpPr>
          <p:nvPr/>
        </p:nvCxnSpPr>
        <p:spPr>
          <a:xfrm flipV="1">
            <a:off x="1077690" y="959740"/>
            <a:ext cx="7598765" cy="1870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307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bg1"/>
          </a:solidFill>
        </p:spPr>
        <p:txBody>
          <a:bodyPr>
            <a:normAutofit fontScale="90000"/>
          </a:bodyPr>
          <a:lstStyle/>
          <a:p>
            <a:br>
              <a:rPr lang="de-DE" dirty="0"/>
            </a:br>
            <a:br>
              <a:rPr lang="de-DE" dirty="0"/>
            </a:br>
            <a:br>
              <a:rPr lang="de-DE" dirty="0"/>
            </a:br>
            <a:br>
              <a:rPr lang="de-DE" dirty="0"/>
            </a:br>
            <a:br>
              <a:rPr lang="de-DE" dirty="0"/>
            </a:br>
            <a:br>
              <a:rPr lang="de-DE" dirty="0"/>
            </a:br>
            <a:br>
              <a:rPr lang="de-DE" dirty="0"/>
            </a:br>
            <a:br>
              <a:rPr lang="de-DE" dirty="0"/>
            </a:br>
            <a:r>
              <a:rPr lang="de-DE"/>
              <a:t>Qualitätszyklus Onkologie</a:t>
            </a:r>
            <a:endParaRPr lang="de-DE" b="0" dirty="0"/>
          </a:p>
        </p:txBody>
      </p:sp>
      <p:graphicFrame>
        <p:nvGraphicFramePr>
          <p:cNvPr id="10" name="Inhaltsplatzhalter 3"/>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flipV="1">
            <a:off x="2895217" y="3100178"/>
            <a:ext cx="1108689" cy="1212256"/>
          </a:xfrm>
          <a:prstGeom prst="straightConnector1">
            <a:avLst/>
          </a:prstGeom>
          <a:ln w="57150">
            <a:solidFill>
              <a:srgbClr val="6AA942"/>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rot="180000">
            <a:off x="5672468" y="3725618"/>
            <a:ext cx="555716" cy="586816"/>
          </a:xfrm>
          <a:prstGeom prst="straightConnector1">
            <a:avLst/>
          </a:prstGeom>
          <a:ln w="57150">
            <a:solidFill>
              <a:srgbClr val="6AA942"/>
            </a:solidFill>
            <a:tailEnd type="triangle"/>
          </a:ln>
        </p:spPr>
        <p:style>
          <a:lnRef idx="1">
            <a:schemeClr val="accent1"/>
          </a:lnRef>
          <a:fillRef idx="0">
            <a:schemeClr val="accent1"/>
          </a:fillRef>
          <a:effectRef idx="0">
            <a:schemeClr val="accent1"/>
          </a:effectRef>
          <a:fontRef idx="minor">
            <a:schemeClr val="tx1"/>
          </a:fontRef>
        </p:style>
      </p:cxnSp>
      <p:sp>
        <p:nvSpPr>
          <p:cNvPr id="9" name="Abgerundetes Rechteck 8"/>
          <p:cNvSpPr/>
          <p:nvPr/>
        </p:nvSpPr>
        <p:spPr bwMode="auto">
          <a:xfrm>
            <a:off x="5654040" y="4314616"/>
            <a:ext cx="3126739" cy="1400400"/>
          </a:xfrm>
          <a:prstGeom prst="roundRect">
            <a:avLst/>
          </a:prstGeom>
          <a:solidFill>
            <a:schemeClr val="bg1"/>
          </a:solidFill>
          <a:ln/>
        </p:spPr>
        <p:style>
          <a:lnRef idx="1">
            <a:schemeClr val="accent3"/>
          </a:lnRef>
          <a:fillRef idx="2">
            <a:schemeClr val="accent3"/>
          </a:fillRef>
          <a:effectRef idx="1">
            <a:schemeClr val="accent3"/>
          </a:effectRef>
          <a:fontRef idx="minor">
            <a:schemeClr val="dk1"/>
          </a:fontRef>
        </p:style>
        <p:txBody>
          <a:bodyPr lIns="83820" tIns="83820" rIns="83820" bIns="83820" spcCol="1270" anchor="ctr"/>
          <a:lstStyle/>
          <a:p>
            <a:pPr algn="ctr" defTabSz="977900">
              <a:lnSpc>
                <a:spcPct val="90000"/>
              </a:lnSpc>
              <a:spcAft>
                <a:spcPct val="35000"/>
              </a:spcAft>
              <a:defRPr/>
            </a:pPr>
            <a:r>
              <a:rPr lang="de-DE" sz="2200" dirty="0">
                <a:solidFill>
                  <a:schemeClr val="tx1"/>
                </a:solidFill>
                <a:cs typeface="Arial" pitchFamily="34" charset="0"/>
              </a:rPr>
              <a:t>Zertifizierte Zentren</a:t>
            </a:r>
          </a:p>
          <a:p>
            <a:pPr algn="ctr" defTabSz="977900">
              <a:lnSpc>
                <a:spcPct val="90000"/>
              </a:lnSpc>
              <a:spcAft>
                <a:spcPct val="35000"/>
              </a:spcAft>
              <a:defRPr/>
            </a:pPr>
            <a:endParaRPr lang="de-DE" sz="2200" dirty="0">
              <a:solidFill>
                <a:schemeClr val="tx1"/>
              </a:solidFill>
              <a:cs typeface="Arial" pitchFamily="34" charset="0"/>
            </a:endParaRPr>
          </a:p>
        </p:txBody>
      </p:sp>
      <p:pic>
        <p:nvPicPr>
          <p:cNvPr id="12" name="Picture 10"/>
          <p:cNvPicPr>
            <a:picLocks noChangeAspect="1" noChangeArrowheads="1"/>
          </p:cNvPicPr>
          <p:nvPr/>
        </p:nvPicPr>
        <p:blipFill>
          <a:blip r:embed="rId7" cstate="print"/>
          <a:srcRect l="74557" t="83080" r="14812" b="9065"/>
          <a:stretch>
            <a:fillRect/>
          </a:stretch>
        </p:blipFill>
        <p:spPr bwMode="auto">
          <a:xfrm>
            <a:off x="6578877" y="4976071"/>
            <a:ext cx="1452491" cy="648000"/>
          </a:xfrm>
          <a:prstGeom prst="rect">
            <a:avLst/>
          </a:prstGeom>
          <a:noFill/>
          <a:ln w="9525">
            <a:noFill/>
            <a:miter lim="800000"/>
            <a:headEnd/>
            <a:tailEnd/>
          </a:ln>
        </p:spPr>
      </p:pic>
      <p:sp>
        <p:nvSpPr>
          <p:cNvPr id="13" name="Abgerundetes Rechteck 12"/>
          <p:cNvSpPr/>
          <p:nvPr/>
        </p:nvSpPr>
        <p:spPr bwMode="auto">
          <a:xfrm>
            <a:off x="3251464" y="1699368"/>
            <a:ext cx="2628000" cy="1400810"/>
          </a:xfrm>
          <a:prstGeom prst="roundRect">
            <a:avLst/>
          </a:prstGeom>
          <a:solidFill>
            <a:schemeClr val="bg1"/>
          </a:solidFill>
          <a:ln/>
        </p:spPr>
        <p:style>
          <a:lnRef idx="1">
            <a:schemeClr val="accent3"/>
          </a:lnRef>
          <a:fillRef idx="2">
            <a:schemeClr val="accent3"/>
          </a:fillRef>
          <a:effectRef idx="1">
            <a:schemeClr val="accent3"/>
          </a:effectRef>
          <a:fontRef idx="minor">
            <a:schemeClr val="dk1"/>
          </a:fontRef>
        </p:style>
        <p:txBody>
          <a:bodyPr lIns="83820" tIns="83820" rIns="83820" bIns="83820" spcCol="1270"/>
          <a:lstStyle/>
          <a:p>
            <a:pPr algn="ctr" defTabSz="977900">
              <a:lnSpc>
                <a:spcPct val="90000"/>
              </a:lnSpc>
              <a:spcAft>
                <a:spcPct val="35000"/>
              </a:spcAft>
              <a:defRPr/>
            </a:pPr>
            <a:r>
              <a:rPr lang="de-DE" sz="2200" dirty="0">
                <a:solidFill>
                  <a:schemeClr val="tx1"/>
                </a:solidFill>
                <a:cs typeface="Arial" pitchFamily="34" charset="0"/>
              </a:rPr>
              <a:t>Evidenzbasierte Leitlinien</a:t>
            </a:r>
          </a:p>
        </p:txBody>
      </p:sp>
      <p:pic>
        <p:nvPicPr>
          <p:cNvPr id="14" name="Bild 1" descr="Leitlnien_Email_Signatur"/>
          <p:cNvPicPr>
            <a:picLocks noChangeAspect="1" noChangeArrowheads="1"/>
          </p:cNvPicPr>
          <p:nvPr/>
        </p:nvPicPr>
        <p:blipFill>
          <a:blip r:embed="rId8" cstate="print"/>
          <a:srcRect/>
          <a:stretch>
            <a:fillRect/>
          </a:stretch>
        </p:blipFill>
        <p:spPr bwMode="auto">
          <a:xfrm>
            <a:off x="3327655" y="2524814"/>
            <a:ext cx="2464941" cy="432000"/>
          </a:xfrm>
          <a:prstGeom prst="rect">
            <a:avLst/>
          </a:prstGeom>
          <a:noFill/>
          <a:ln w="9525">
            <a:noFill/>
            <a:miter lim="800000"/>
            <a:headEnd/>
            <a:tailEnd/>
          </a:ln>
        </p:spPr>
      </p:pic>
      <p:sp>
        <p:nvSpPr>
          <p:cNvPr id="16" name="Abgerundetes Rechteck 15"/>
          <p:cNvSpPr/>
          <p:nvPr/>
        </p:nvSpPr>
        <p:spPr bwMode="auto">
          <a:xfrm>
            <a:off x="5103784" y="2856338"/>
            <a:ext cx="1754216" cy="862648"/>
          </a:xfrm>
          <a:prstGeom prst="roundRect">
            <a:avLst/>
          </a:prstGeom>
          <a:solidFill>
            <a:schemeClr val="bg1"/>
          </a:solidFill>
          <a:ln/>
        </p:spPr>
        <p:style>
          <a:lnRef idx="1">
            <a:schemeClr val="accent3"/>
          </a:lnRef>
          <a:fillRef idx="2">
            <a:schemeClr val="accent3"/>
          </a:fillRef>
          <a:effectRef idx="1">
            <a:schemeClr val="accent3"/>
          </a:effectRef>
          <a:fontRef idx="minor">
            <a:schemeClr val="dk1"/>
          </a:fontRef>
        </p:style>
        <p:txBody>
          <a:bodyPr lIns="83820" tIns="83820" rIns="83820" bIns="83820" spcCol="1270" anchor="ctr"/>
          <a:lstStyle/>
          <a:p>
            <a:pPr algn="ctr" defTabSz="977900">
              <a:lnSpc>
                <a:spcPct val="90000"/>
              </a:lnSpc>
              <a:spcAft>
                <a:spcPct val="35000"/>
              </a:spcAft>
            </a:pPr>
            <a:r>
              <a:rPr lang="de-DE" sz="2200" dirty="0">
                <a:solidFill>
                  <a:schemeClr val="tx1"/>
                </a:solidFill>
                <a:cs typeface="Arial" pitchFamily="34" charset="0"/>
              </a:rPr>
              <a:t>Qualitäts-indikatoren</a:t>
            </a:r>
          </a:p>
        </p:txBody>
      </p:sp>
      <p:grpSp>
        <p:nvGrpSpPr>
          <p:cNvPr id="17" name="Gruppieren 16"/>
          <p:cNvGrpSpPr/>
          <p:nvPr/>
        </p:nvGrpSpPr>
        <p:grpSpPr>
          <a:xfrm>
            <a:off x="624840" y="4295248"/>
            <a:ext cx="2804160" cy="1400400"/>
            <a:chOff x="624840" y="4075430"/>
            <a:chExt cx="2804160" cy="1400400"/>
          </a:xfrm>
        </p:grpSpPr>
        <p:sp>
          <p:nvSpPr>
            <p:cNvPr id="20" name="Abgerundetes Rechteck 19"/>
            <p:cNvSpPr/>
            <p:nvPr/>
          </p:nvSpPr>
          <p:spPr bwMode="auto">
            <a:xfrm>
              <a:off x="624840" y="4075430"/>
              <a:ext cx="2804160" cy="1400400"/>
            </a:xfrm>
            <a:prstGeom prst="roundRect">
              <a:avLst/>
            </a:prstGeom>
            <a:solidFill>
              <a:schemeClr val="bg1"/>
            </a:solidFill>
            <a:ln/>
          </p:spPr>
          <p:style>
            <a:lnRef idx="1">
              <a:schemeClr val="accent3"/>
            </a:lnRef>
            <a:fillRef idx="2">
              <a:schemeClr val="accent3"/>
            </a:fillRef>
            <a:effectRef idx="1">
              <a:schemeClr val="accent3"/>
            </a:effectRef>
            <a:fontRef idx="minor">
              <a:schemeClr val="dk1"/>
            </a:fontRef>
          </p:style>
          <p:txBody>
            <a:bodyPr lIns="83820" tIns="83820" rIns="83820" bIns="83820" spcCol="1270" anchor="t"/>
            <a:lstStyle/>
            <a:p>
              <a:pPr defTabSz="977900">
                <a:lnSpc>
                  <a:spcPct val="90000"/>
                </a:lnSpc>
                <a:spcAft>
                  <a:spcPct val="35000"/>
                </a:spcAft>
              </a:pPr>
              <a:r>
                <a:rPr lang="de-DE" sz="2000" dirty="0">
                  <a:solidFill>
                    <a:schemeClr val="tx1"/>
                  </a:solidFill>
                  <a:cs typeface="Arial" pitchFamily="34" charset="0"/>
                </a:rPr>
                <a:t>Krebsregistrierung</a:t>
              </a:r>
            </a:p>
            <a:p>
              <a:pPr defTabSz="977900">
                <a:lnSpc>
                  <a:spcPct val="90000"/>
                </a:lnSpc>
                <a:spcAft>
                  <a:spcPct val="35000"/>
                </a:spcAft>
              </a:pPr>
              <a:endParaRPr lang="de-DE" sz="800" dirty="0">
                <a:solidFill>
                  <a:schemeClr val="tx1"/>
                </a:solidFill>
                <a:cs typeface="Arial" pitchFamily="34" charset="0"/>
              </a:endParaRPr>
            </a:p>
            <a:p>
              <a:pPr algn="r" defTabSz="977900">
                <a:lnSpc>
                  <a:spcPct val="90000"/>
                </a:lnSpc>
                <a:spcAft>
                  <a:spcPct val="35000"/>
                </a:spcAft>
              </a:pPr>
              <a:r>
                <a:rPr lang="de-DE" sz="2000" b="1" dirty="0">
                  <a:solidFill>
                    <a:schemeClr val="tx1"/>
                  </a:solidFill>
                  <a:cs typeface="Arial" pitchFamily="34" charset="0"/>
                </a:rPr>
                <a:t>Auswertung</a:t>
              </a:r>
            </a:p>
            <a:p>
              <a:pPr algn="r" defTabSz="977900">
                <a:lnSpc>
                  <a:spcPct val="90000"/>
                </a:lnSpc>
                <a:spcAft>
                  <a:spcPct val="35000"/>
                </a:spcAft>
              </a:pPr>
              <a:endParaRPr lang="de-DE" sz="2000" dirty="0">
                <a:solidFill>
                  <a:schemeClr val="tx1"/>
                </a:solidFill>
                <a:cs typeface="Arial" pitchFamily="34" charset="0"/>
              </a:endParaRPr>
            </a:p>
            <a:p>
              <a:pPr algn="r" defTabSz="977900">
                <a:lnSpc>
                  <a:spcPct val="90000"/>
                </a:lnSpc>
                <a:spcAft>
                  <a:spcPct val="35000"/>
                </a:spcAft>
              </a:pPr>
              <a:endParaRPr lang="de-DE" sz="2000" dirty="0">
                <a:solidFill>
                  <a:schemeClr val="tx1"/>
                </a:solidFill>
                <a:cs typeface="Arial" pitchFamily="34" charset="0"/>
              </a:endParaRPr>
            </a:p>
            <a:p>
              <a:pPr algn="ctr" defTabSz="977900">
                <a:lnSpc>
                  <a:spcPct val="90000"/>
                </a:lnSpc>
                <a:spcAft>
                  <a:spcPct val="35000"/>
                </a:spcAft>
              </a:pPr>
              <a:endParaRPr lang="de-DE" sz="2200" dirty="0">
                <a:solidFill>
                  <a:schemeClr val="tx1"/>
                </a:solidFill>
                <a:cs typeface="Arial" pitchFamily="34" charset="0"/>
              </a:endParaRPr>
            </a:p>
          </p:txBody>
        </p:sp>
        <p:pic>
          <p:nvPicPr>
            <p:cNvPr id="22" name="Picture 4" descr="ADT-1000x700-600"/>
            <p:cNvPicPr>
              <a:picLocks noChangeAspect="1" noChangeArrowheads="1"/>
            </p:cNvPicPr>
            <p:nvPr/>
          </p:nvPicPr>
          <p:blipFill>
            <a:blip r:embed="rId9" cstate="print"/>
            <a:srcRect b="9111"/>
            <a:stretch>
              <a:fillRect/>
            </a:stretch>
          </p:blipFill>
          <p:spPr bwMode="auto">
            <a:xfrm>
              <a:off x="886726" y="4576512"/>
              <a:ext cx="489546" cy="343015"/>
            </a:xfrm>
            <a:prstGeom prst="rect">
              <a:avLst/>
            </a:prstGeom>
            <a:noFill/>
            <a:ln w="9525">
              <a:noFill/>
              <a:miter lim="800000"/>
              <a:headEnd/>
              <a:tailEnd/>
            </a:ln>
          </p:spPr>
        </p:pic>
        <p:cxnSp>
          <p:nvCxnSpPr>
            <p:cNvPr id="23" name="Gerader Verbinder 20"/>
            <p:cNvCxnSpPr/>
            <p:nvPr/>
          </p:nvCxnSpPr>
          <p:spPr>
            <a:xfrm flipH="1">
              <a:off x="755576" y="4169111"/>
              <a:ext cx="2515148" cy="1213038"/>
            </a:xfrm>
            <a:prstGeom prst="line">
              <a:avLst/>
            </a:prstGeom>
            <a:ln>
              <a:solidFill>
                <a:srgbClr val="6AA942"/>
              </a:solidFill>
            </a:ln>
          </p:spPr>
          <p:style>
            <a:lnRef idx="1">
              <a:schemeClr val="accent1"/>
            </a:lnRef>
            <a:fillRef idx="0">
              <a:schemeClr val="accent1"/>
            </a:fillRef>
            <a:effectRef idx="0">
              <a:schemeClr val="accent1"/>
            </a:effectRef>
            <a:fontRef idx="minor">
              <a:schemeClr val="tx1"/>
            </a:fontRef>
          </p:style>
        </p:cxnSp>
        <p:pic>
          <p:nvPicPr>
            <p:cNvPr id="24" name="Picture 10"/>
            <p:cNvPicPr>
              <a:picLocks noChangeAspect="1" noChangeArrowheads="1"/>
            </p:cNvPicPr>
            <p:nvPr/>
          </p:nvPicPr>
          <p:blipFill>
            <a:blip r:embed="rId7" cstate="print"/>
            <a:srcRect l="74557" t="83080" r="14812" b="9065"/>
            <a:stretch>
              <a:fillRect/>
            </a:stretch>
          </p:blipFill>
          <p:spPr bwMode="auto">
            <a:xfrm>
              <a:off x="2593973" y="5033116"/>
              <a:ext cx="755889" cy="337225"/>
            </a:xfrm>
            <a:prstGeom prst="rect">
              <a:avLst/>
            </a:prstGeom>
            <a:noFill/>
            <a:ln w="9525">
              <a:noFill/>
              <a:miter lim="800000"/>
              <a:headEnd/>
              <a:tailEnd/>
            </a:ln>
          </p:spPr>
        </p:pic>
        <p:pic>
          <p:nvPicPr>
            <p:cNvPr id="25" name="Bild 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330043" y="5136505"/>
              <a:ext cx="1149784" cy="227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8" name="Gerade Verbindung mit Pfeil 17"/>
          <p:cNvCxnSpPr>
            <a:stCxn id="9" idx="1"/>
          </p:cNvCxnSpPr>
          <p:nvPr/>
        </p:nvCxnSpPr>
        <p:spPr>
          <a:xfrm flipH="1">
            <a:off x="3436897" y="5014816"/>
            <a:ext cx="2217143" cy="0"/>
          </a:xfrm>
          <a:prstGeom prst="straightConnector1">
            <a:avLst/>
          </a:prstGeom>
          <a:ln w="57150">
            <a:solidFill>
              <a:srgbClr val="6AA94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3476624" y="5300071"/>
            <a:ext cx="2159086" cy="0"/>
          </a:xfrm>
          <a:prstGeom prst="straightConnector1">
            <a:avLst/>
          </a:prstGeom>
          <a:ln w="57150">
            <a:solidFill>
              <a:srgbClr val="6AA94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38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bg1"/>
          </a:solidFill>
        </p:spPr>
        <p:txBody>
          <a:bodyPr>
            <a:normAutofit fontScale="90000"/>
          </a:bodyPr>
          <a:lstStyle/>
          <a:p>
            <a:br>
              <a:rPr lang="de-DE" dirty="0"/>
            </a:br>
            <a:br>
              <a:rPr lang="de-DE" dirty="0"/>
            </a:br>
            <a:br>
              <a:rPr lang="de-DE" dirty="0"/>
            </a:br>
            <a:br>
              <a:rPr lang="de-DE" dirty="0"/>
            </a:br>
            <a:br>
              <a:rPr lang="de-DE" dirty="0"/>
            </a:br>
            <a:br>
              <a:rPr lang="de-DE" dirty="0"/>
            </a:br>
            <a:br>
              <a:rPr lang="de-DE" dirty="0"/>
            </a:br>
            <a:br>
              <a:rPr lang="de-DE" dirty="0"/>
            </a:br>
            <a:r>
              <a:rPr lang="de-DE" dirty="0"/>
              <a:t>Textbausteine für klinikinterne und / oder patientenorientierte Verwendung I</a:t>
            </a:r>
            <a:endParaRPr lang="de-DE" b="0" dirty="0"/>
          </a:p>
        </p:txBody>
      </p:sp>
      <p:graphicFrame>
        <p:nvGraphicFramePr>
          <p:cNvPr id="10" name="Inhaltsplatzhalter 3"/>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428596" y="1684273"/>
            <a:ext cx="8072494" cy="3816429"/>
          </a:xfrm>
          <a:prstGeom prst="rect">
            <a:avLst/>
          </a:prstGeom>
          <a:noFill/>
        </p:spPr>
        <p:txBody>
          <a:bodyPr wrap="square" rtlCol="0">
            <a:spAutoFit/>
          </a:bodyPr>
          <a:lstStyle/>
          <a:p>
            <a:r>
              <a:rPr lang="de-DE" sz="1400" b="1" dirty="0"/>
              <a:t>Zentrum als Netzwerk</a:t>
            </a:r>
            <a:endParaRPr lang="de-DE" sz="1400" dirty="0"/>
          </a:p>
          <a:p>
            <a:r>
              <a:rPr lang="de-DE" sz="1400" dirty="0"/>
              <a:t>Ein zertifiziertes Zentrum ist ein qualitätsüberprüftes Netzwerk, in dem die gesamte Behandlungskette für einen Patienten / eine Patientin abgebildet ist und das hohen Qualitätsanforderungen genügt. So ist sichergestellt, dass der Patient / die Patientin von der Diagnose über die Behandlung, stationär und ambulant, bis zur Nachsorge bestmöglich versorgt wird. Sichtbar ist diese Zusammenarbeit des Netzwerks beispielsweise in den interdisziplinären Tumorkonferenzen, in denen die Patientinnen und Patienten vorgestellt und mit allen Behandlungspartnern besprochen werden.  </a:t>
            </a:r>
          </a:p>
          <a:p>
            <a:r>
              <a:rPr lang="de-DE" sz="1400" dirty="0"/>
              <a:t> </a:t>
            </a:r>
          </a:p>
          <a:p>
            <a:r>
              <a:rPr lang="de-DE" sz="1400" b="1" dirty="0"/>
              <a:t>Zentrum als Netzwerk – für eigene Patientinnen und Patienten</a:t>
            </a:r>
            <a:endParaRPr lang="de-DE" sz="1400" dirty="0"/>
          </a:p>
          <a:p>
            <a:r>
              <a:rPr lang="de-DE" sz="1400" dirty="0"/>
              <a:t>Das Krankenhaus [XXX] ist ein durch die Deutsche Krebsgesellschaft zertifiziertes [</a:t>
            </a:r>
            <a:r>
              <a:rPr lang="de-DE" sz="1400" i="1" dirty="0"/>
              <a:t>ORGAN-] </a:t>
            </a:r>
            <a:r>
              <a:rPr lang="de-DE" sz="1400" dirty="0"/>
              <a:t>krebszentrum. Hauptmerkmal eines zertifizierten Zentrums ist die qualitätsüberprüfte Netzwerkstruktur, in der die gesamte Behandlungskette für Sie als Patient / Patientin abgebildet ist und die hohen Qualitätsanforderungen genügt. So ist sichergestellt, dass Sie von der Diagnose über die Behandlung, stationär und ambulant, bis zur Nachsorge bestmöglich versorgt sind. Sichtbar ist diese Netzwerkzusammenarbeit beispielsweise in den interdisziplinären Tumorkonferenzen, in denen die Patientinnen und Patienten vorgestellt und mit allen Behandlungspartnern besprochen werden.</a:t>
            </a:r>
          </a:p>
          <a:p>
            <a:endParaRPr lang="de-DE" dirty="0"/>
          </a:p>
        </p:txBody>
      </p:sp>
    </p:spTree>
    <p:extLst>
      <p:ext uri="{BB962C8B-B14F-4D97-AF65-F5344CB8AC3E}">
        <p14:creationId xmlns:p14="http://schemas.microsoft.com/office/powerpoint/2010/main" val="1656381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bg1"/>
          </a:solidFill>
        </p:spPr>
        <p:txBody>
          <a:bodyPr>
            <a:normAutofit fontScale="90000"/>
          </a:bodyPr>
          <a:lstStyle/>
          <a:p>
            <a:br>
              <a:rPr lang="de-DE" dirty="0"/>
            </a:br>
            <a:br>
              <a:rPr lang="de-DE" dirty="0"/>
            </a:br>
            <a:br>
              <a:rPr lang="de-DE" dirty="0"/>
            </a:br>
            <a:br>
              <a:rPr lang="de-DE" dirty="0"/>
            </a:br>
            <a:br>
              <a:rPr lang="de-DE" dirty="0"/>
            </a:br>
            <a:br>
              <a:rPr lang="de-DE" dirty="0"/>
            </a:br>
            <a:br>
              <a:rPr lang="de-DE" dirty="0"/>
            </a:br>
            <a:br>
              <a:rPr lang="de-DE" dirty="0"/>
            </a:br>
            <a:r>
              <a:rPr lang="de-DE" dirty="0"/>
              <a:t>Textbausteine für klinikinterne und / oder patientenorientierte Verwendung II</a:t>
            </a:r>
            <a:endParaRPr lang="de-DE" b="0" dirty="0"/>
          </a:p>
        </p:txBody>
      </p:sp>
      <p:graphicFrame>
        <p:nvGraphicFramePr>
          <p:cNvPr id="10" name="Inhaltsplatzhalter 3"/>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305775" y="1268760"/>
            <a:ext cx="8072494" cy="4832092"/>
          </a:xfrm>
          <a:prstGeom prst="rect">
            <a:avLst/>
          </a:prstGeom>
          <a:noFill/>
        </p:spPr>
        <p:txBody>
          <a:bodyPr wrap="square" rtlCol="0">
            <a:spAutoFit/>
          </a:bodyPr>
          <a:lstStyle/>
          <a:p>
            <a:r>
              <a:rPr lang="de-DE" sz="1400" b="1" dirty="0"/>
              <a:t>Wer ist die DKG?</a:t>
            </a:r>
          </a:p>
          <a:p>
            <a:r>
              <a:rPr lang="de-DE" sz="1400" dirty="0"/>
              <a:t>Die Deutsche Krebsgesellschaft ist die größte wissenschaftlich-onkologische Fachgesellschaft in Deutschland. Sie engagiert sich für eine Krebsversorgung auf Basis evidenzbasierter Medizin und Interdisziplinarität. Ihr Ziel ist eine hohe Qualität der onkologischen Versorgung. Deshalb liegt der Fokus der DKG auf</a:t>
            </a:r>
          </a:p>
          <a:p>
            <a:pPr marL="285750" indent="-285750">
              <a:buFont typeface="Arial" panose="020B0604020202020204" pitchFamily="34" charset="0"/>
              <a:buChar char="•"/>
            </a:pPr>
            <a:r>
              <a:rPr lang="de-DE" sz="1400" dirty="0"/>
              <a:t>der Zertifizierung von Zentren der onkologischen Versorgung,</a:t>
            </a:r>
          </a:p>
          <a:p>
            <a:pPr marL="285750" indent="-285750">
              <a:buFont typeface="Arial" panose="020B0604020202020204" pitchFamily="34" charset="0"/>
              <a:buChar char="•"/>
            </a:pPr>
            <a:r>
              <a:rPr lang="de-DE" sz="1400" dirty="0"/>
              <a:t>der Entwicklung evidenzbasierter, unabhängiger Behandlungsleitlinien und Patientenleitlinien,</a:t>
            </a:r>
          </a:p>
          <a:p>
            <a:pPr marL="285750" indent="-285750">
              <a:buFont typeface="Arial" panose="020B0604020202020204" pitchFamily="34" charset="0"/>
              <a:buChar char="•"/>
            </a:pPr>
            <a:r>
              <a:rPr lang="de-DE" sz="1400" dirty="0"/>
              <a:t>Wissensentwicklung und -transfer in der Onkologie sowie</a:t>
            </a:r>
          </a:p>
          <a:p>
            <a:pPr marL="285750" indent="-285750">
              <a:buFont typeface="Arial" panose="020B0604020202020204" pitchFamily="34" charset="0"/>
              <a:buChar char="•"/>
            </a:pPr>
            <a:r>
              <a:rPr lang="de-DE" sz="1400" dirty="0"/>
              <a:t>verlässlichen Patienteninformationen.</a:t>
            </a:r>
          </a:p>
          <a:p>
            <a:endParaRPr lang="de-DE" sz="1400" b="1" dirty="0"/>
          </a:p>
          <a:p>
            <a:r>
              <a:rPr lang="de-DE" sz="1400" b="1" dirty="0"/>
              <a:t>Leitlinien</a:t>
            </a:r>
            <a:endParaRPr lang="de-DE" sz="1400" dirty="0"/>
          </a:p>
          <a:p>
            <a:r>
              <a:rPr lang="de-DE" sz="1400" dirty="0"/>
              <a:t>Die Implementierung der S3-Leitlinien in die Anforderungskataloge der zertifizierten Zentren ist ein zentraler Bestandteil des Zertifizierungssystems der Deutschen Krebsgesellschaft: Die aktuellen evidenzbasierten Behandlungsempfehlungen aus den Leitlinien sind in den Anforderungskatalogen für die Zentren integriert, und ihre Anwendung wird in den Audits jährlich kontrolliert. </a:t>
            </a:r>
          </a:p>
          <a:p>
            <a:r>
              <a:rPr lang="de-DE" sz="1400" dirty="0"/>
              <a:t>Die Anwendung dieser Empfehlungen wird im Zertifizierungsprozess in Form von Kennzahlen dokumentiert – die dadurch ermöglichte Auswertung kann zur Qualitätsverbesserung im Zentrum genutzt werden.  </a:t>
            </a:r>
          </a:p>
          <a:p>
            <a:endParaRPr lang="de-DE" sz="1400" dirty="0"/>
          </a:p>
          <a:p>
            <a:r>
              <a:rPr lang="de-DE" sz="1400" b="1" dirty="0"/>
              <a:t>Qualitätsmanagement / Audits</a:t>
            </a:r>
            <a:endParaRPr lang="de-DE" sz="1400" dirty="0"/>
          </a:p>
          <a:p>
            <a:r>
              <a:rPr lang="de-DE" sz="1400" dirty="0"/>
              <a:t>Jedes Jahr besuchen qualifizierte Fachexpertinnen und Fachexperten das Zentrum und überprüfen vor Ort die Einhaltung der Qualitätsanforderungen. Die kontinuierliche Überprüfung der Zentren und die Rückmeldungen aus dem Dialog mit den Auditoren machen eine stetige freiwillige Qualitätsverbesserung für das Zentrum möglich.</a:t>
            </a:r>
          </a:p>
        </p:txBody>
      </p:sp>
    </p:spTree>
    <p:extLst>
      <p:ext uri="{BB962C8B-B14F-4D97-AF65-F5344CB8AC3E}">
        <p14:creationId xmlns:p14="http://schemas.microsoft.com/office/powerpoint/2010/main" val="165638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br>
              <a:rPr lang="de-DE" dirty="0"/>
            </a:br>
            <a:br>
              <a:rPr lang="de-DE" dirty="0"/>
            </a:br>
            <a:br>
              <a:rPr lang="de-DE" dirty="0"/>
            </a:br>
            <a:br>
              <a:rPr lang="de-DE" dirty="0"/>
            </a:br>
            <a:br>
              <a:rPr lang="de-DE" dirty="0"/>
            </a:br>
            <a:br>
              <a:rPr lang="de-DE" dirty="0"/>
            </a:br>
            <a:br>
              <a:rPr lang="de-DE" dirty="0"/>
            </a:br>
            <a:br>
              <a:rPr lang="de-DE" dirty="0"/>
            </a:br>
            <a:r>
              <a:rPr lang="de-DE" dirty="0"/>
              <a:t>Textbausteine für klinikinterne und / oder patientenorientierte Verwendung III</a:t>
            </a:r>
            <a:endParaRPr lang="de-DE" b="0" dirty="0"/>
          </a:p>
        </p:txBody>
      </p:sp>
      <p:graphicFrame>
        <p:nvGraphicFramePr>
          <p:cNvPr id="10" name="Inhaltsplatzhalter 3"/>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428596" y="1857364"/>
            <a:ext cx="8072494" cy="3385542"/>
          </a:xfrm>
          <a:prstGeom prst="rect">
            <a:avLst/>
          </a:prstGeom>
          <a:noFill/>
        </p:spPr>
        <p:txBody>
          <a:bodyPr wrap="square" rtlCol="0">
            <a:spAutoFit/>
          </a:bodyPr>
          <a:lstStyle/>
          <a:p>
            <a:r>
              <a:rPr lang="de-DE" sz="1400" b="1" dirty="0"/>
              <a:t>Entscheidungshilfe für Patientinnen und Patienten</a:t>
            </a:r>
            <a:endParaRPr lang="de-DE" sz="1400" dirty="0"/>
          </a:p>
          <a:p>
            <a:r>
              <a:rPr lang="de-DE" sz="1400" dirty="0"/>
              <a:t>Durch die transparente Darstellung der zertifizierten Zentren wird Patientinnen und Patienten eine Entscheidungshilfe für die eigenen Behandlungsmöglichkeiten gegeben: Den Patientinnen und Patienten steht ein Netzwerk von Behandlungspartnern zur Verfügung, in dem sich alle Beteiligten den Qualitätsanforderungen an das zertifizierte Zentrum verpflichtet haben. Die Patientinnen und Patienten wissen, dass mit dem Qualitätssiegel „zertifiziertes Zentrum“ hohe Behandlungsqualität gewährleistet ist.</a:t>
            </a:r>
          </a:p>
          <a:p>
            <a:r>
              <a:rPr lang="de-DE" sz="1400" dirty="0"/>
              <a:t> </a:t>
            </a:r>
          </a:p>
          <a:p>
            <a:r>
              <a:rPr lang="de-DE" sz="1400" dirty="0"/>
              <a:t> </a:t>
            </a:r>
          </a:p>
          <a:p>
            <a:r>
              <a:rPr lang="de-DE" sz="1400" b="1" dirty="0"/>
              <a:t>Entscheidungshilfe für eigene Patientinnen und Patienten </a:t>
            </a:r>
          </a:p>
          <a:p>
            <a:r>
              <a:rPr lang="de-DE" sz="1400" dirty="0"/>
              <a:t>Als Patient/ Patientin müssen Sie Entscheidungen über Ihre Behandlungsmöglichkeiten treffen. Die klare und transparente Darstellung eines zertifizierten Zentrums kann Ihnen dabei helfen:</a:t>
            </a:r>
            <a:r>
              <a:rPr lang="de-DE" sz="1400" i="1" dirty="0"/>
              <a:t> </a:t>
            </a:r>
            <a:r>
              <a:rPr lang="de-DE" sz="1400" dirty="0"/>
              <a:t>Als Patient / Patientin steht Ihnen ein Netzwerk von Behandlungspartnern zur Verfügung, in dem sich alle Beteiligten den Qualitätsanforderungen an das zertifizierte Zentrum verpflichtet haben. Als Patient / Patientin wissen Sie, dass mit dem Qualitätssiegel „zertifiziertes Zentrum“ hohe Behandlungsqualität gewährleistet ist.</a:t>
            </a:r>
          </a:p>
          <a:p>
            <a:endParaRPr lang="de-DE" dirty="0"/>
          </a:p>
        </p:txBody>
      </p:sp>
    </p:spTree>
    <p:extLst>
      <p:ext uri="{BB962C8B-B14F-4D97-AF65-F5344CB8AC3E}">
        <p14:creationId xmlns:p14="http://schemas.microsoft.com/office/powerpoint/2010/main" val="165638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a:t>Alternative Titelfolie</a:t>
            </a:r>
          </a:p>
        </p:txBody>
      </p:sp>
      <p:sp>
        <p:nvSpPr>
          <p:cNvPr id="5" name="Untertitel 4"/>
          <p:cNvSpPr>
            <a:spLocks noGrp="1"/>
          </p:cNvSpPr>
          <p:nvPr>
            <p:ph type="subTitle" idx="1"/>
          </p:nvPr>
        </p:nvSpPr>
        <p:spPr/>
        <p:txBody>
          <a:bodyPr/>
          <a:lstStyle/>
          <a:p>
            <a:r>
              <a:rPr lang="de-DE" dirty="0"/>
              <a:t>Ohne weiße Box</a:t>
            </a:r>
          </a:p>
        </p:txBody>
      </p:sp>
    </p:spTree>
    <p:extLst>
      <p:ext uri="{BB962C8B-B14F-4D97-AF65-F5344CB8AC3E}">
        <p14:creationId xmlns:p14="http://schemas.microsoft.com/office/powerpoint/2010/main" val="412864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Hier steht der Folientitel</a:t>
            </a:r>
          </a:p>
        </p:txBody>
      </p:sp>
      <p:sp>
        <p:nvSpPr>
          <p:cNvPr id="5" name="Inhaltsplatzhalter 4"/>
          <p:cNvSpPr>
            <a:spLocks noGrp="1"/>
          </p:cNvSpPr>
          <p:nvPr>
            <p:ph idx="1"/>
          </p:nvPr>
        </p:nvSpPr>
        <p:spPr/>
        <p:txBody>
          <a:bodyPr/>
          <a:lstStyle/>
          <a:p>
            <a:r>
              <a:rPr lang="de-DE" dirty="0"/>
              <a:t>Hier stehen Inhalt und Text der Präsentation. Freie Gestaltung der Elemente möglich.</a:t>
            </a:r>
          </a:p>
          <a:p>
            <a:r>
              <a:rPr lang="de-DE" dirty="0"/>
              <a:t>Hier stehen Inhalt und Text der Präsentation. Freie Gestaltung  der Elemente möglich.</a:t>
            </a:r>
          </a:p>
          <a:p>
            <a:r>
              <a:rPr lang="de-DE" dirty="0"/>
              <a:t>Hier stehen Inhalt und Text der Präsentation. Freie Gestaltung der Elemente möglich.</a:t>
            </a:r>
          </a:p>
          <a:p>
            <a:endParaRPr lang="de-DE" dirty="0"/>
          </a:p>
        </p:txBody>
      </p:sp>
    </p:spTree>
    <p:extLst>
      <p:ext uri="{BB962C8B-B14F-4D97-AF65-F5344CB8AC3E}">
        <p14:creationId xmlns:p14="http://schemas.microsoft.com/office/powerpoint/2010/main" val="10170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Diese Folie hat keine Linien oder Flächen</a:t>
            </a:r>
          </a:p>
        </p:txBody>
      </p:sp>
      <p:sp>
        <p:nvSpPr>
          <p:cNvPr id="5" name="Inhaltsplatzhalter 4"/>
          <p:cNvSpPr>
            <a:spLocks noGrp="1"/>
          </p:cNvSpPr>
          <p:nvPr>
            <p:ph idx="1"/>
          </p:nvPr>
        </p:nvSpPr>
        <p:spPr/>
        <p:txBody>
          <a:bodyPr/>
          <a:lstStyle/>
          <a:p>
            <a:r>
              <a:rPr lang="de-DE" dirty="0"/>
              <a:t>Sie kann völlig frei gestaltet werden.</a:t>
            </a:r>
          </a:p>
        </p:txBody>
      </p:sp>
    </p:spTree>
    <p:extLst>
      <p:ext uri="{BB962C8B-B14F-4D97-AF65-F5344CB8AC3E}">
        <p14:creationId xmlns:p14="http://schemas.microsoft.com/office/powerpoint/2010/main" val="147070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a:t>Das Zertifizierungssystem der DKG - Nationaler Krebsplan, Handlungsfeld 2 </a:t>
            </a:r>
          </a:p>
        </p:txBody>
      </p:sp>
      <p:pic>
        <p:nvPicPr>
          <p:cNvPr id="6" name="Grafik 5">
            <a:extLst>
              <a:ext uri="{FF2B5EF4-FFF2-40B4-BE49-F238E27FC236}">
                <a16:creationId xmlns:a16="http://schemas.microsoft.com/office/drawing/2014/main" id="{93AF7A71-D210-4EDC-A834-CB50A773F0E1}"/>
              </a:ext>
            </a:extLst>
          </p:cNvPr>
          <p:cNvPicPr>
            <a:picLocks noChangeAspect="1"/>
          </p:cNvPicPr>
          <p:nvPr/>
        </p:nvPicPr>
        <p:blipFill>
          <a:blip r:embed="rId2" cstate="print"/>
          <a:stretch>
            <a:fillRect/>
          </a:stretch>
        </p:blipFill>
        <p:spPr>
          <a:xfrm>
            <a:off x="5004048" y="1340774"/>
            <a:ext cx="3456384" cy="484960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7" name="Grafik 6">
            <a:extLst>
              <a:ext uri="{FF2B5EF4-FFF2-40B4-BE49-F238E27FC236}">
                <a16:creationId xmlns:a16="http://schemas.microsoft.com/office/drawing/2014/main" id="{07C50E33-6725-4A11-94F0-B49DCAA7C0D7}"/>
              </a:ext>
            </a:extLst>
          </p:cNvPr>
          <p:cNvPicPr>
            <a:picLocks noChangeAspect="1"/>
          </p:cNvPicPr>
          <p:nvPr/>
        </p:nvPicPr>
        <p:blipFill>
          <a:blip r:embed="rId3" cstate="print"/>
          <a:stretch>
            <a:fillRect/>
          </a:stretch>
        </p:blipFill>
        <p:spPr>
          <a:xfrm>
            <a:off x="323529" y="1916839"/>
            <a:ext cx="4896544" cy="2337839"/>
          </a:xfrm>
          <a:prstGeom prst="rect">
            <a:avLst/>
          </a:prstGeom>
          <a:ln>
            <a:noFill/>
          </a:ln>
          <a:effectLst>
            <a:outerShdw blurRad="292100" dist="139700" dir="2700000" algn="tl" rotWithShape="0">
              <a:srgbClr val="333333">
                <a:alpha val="65000"/>
              </a:srgbClr>
            </a:outerShdw>
          </a:effectLst>
        </p:spPr>
      </p:pic>
      <p:sp>
        <p:nvSpPr>
          <p:cNvPr id="8" name="Rechteck 7">
            <a:extLst>
              <a:ext uri="{FF2B5EF4-FFF2-40B4-BE49-F238E27FC236}">
                <a16:creationId xmlns:a16="http://schemas.microsoft.com/office/drawing/2014/main" id="{5C221B75-7E81-4330-9CB4-3CF833668057}"/>
              </a:ext>
            </a:extLst>
          </p:cNvPr>
          <p:cNvSpPr/>
          <p:nvPr/>
        </p:nvSpPr>
        <p:spPr>
          <a:xfrm>
            <a:off x="269523" y="2420888"/>
            <a:ext cx="5004556" cy="7200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9" name="Gruppieren 8">
            <a:extLst>
              <a:ext uri="{FF2B5EF4-FFF2-40B4-BE49-F238E27FC236}">
                <a16:creationId xmlns:a16="http://schemas.microsoft.com/office/drawing/2014/main" id="{D686CF80-473E-4965-BB26-64FA75EBA0A1}"/>
              </a:ext>
            </a:extLst>
          </p:cNvPr>
          <p:cNvGrpSpPr/>
          <p:nvPr/>
        </p:nvGrpSpPr>
        <p:grpSpPr>
          <a:xfrm>
            <a:off x="1331642" y="4437119"/>
            <a:ext cx="7445917" cy="1512169"/>
            <a:chOff x="8316416" y="2060848"/>
            <a:chExt cx="6352499" cy="1440160"/>
          </a:xfrm>
        </p:grpSpPr>
        <p:sp>
          <p:nvSpPr>
            <p:cNvPr id="10" name="Rechteckige Legende 13">
              <a:extLst>
                <a:ext uri="{FF2B5EF4-FFF2-40B4-BE49-F238E27FC236}">
                  <a16:creationId xmlns:a16="http://schemas.microsoft.com/office/drawing/2014/main" id="{09680DDF-01B2-4486-BBCD-4FEA29833EFD}"/>
                </a:ext>
              </a:extLst>
            </p:cNvPr>
            <p:cNvSpPr/>
            <p:nvPr/>
          </p:nvSpPr>
          <p:spPr>
            <a:xfrm>
              <a:off x="8316416" y="2060848"/>
              <a:ext cx="6352499" cy="1440160"/>
            </a:xfrm>
            <a:prstGeom prst="wedgeRectCallout">
              <a:avLst>
                <a:gd name="adj1" fmla="val -33552"/>
                <a:gd name="adj2" fmla="val -153002"/>
              </a:avLst>
            </a:prstGeom>
            <a:solidFill>
              <a:schemeClr val="bg1"/>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8D2ABC6C-B110-4953-BBAE-93B4615E5F2D}"/>
                </a:ext>
              </a:extLst>
            </p:cNvPr>
            <p:cNvSpPr txBox="1"/>
            <p:nvPr/>
          </p:nvSpPr>
          <p:spPr>
            <a:xfrm>
              <a:off x="8441637" y="2201433"/>
              <a:ext cx="6084000" cy="1230994"/>
            </a:xfrm>
            <a:prstGeom prst="rect">
              <a:avLst/>
            </a:prstGeom>
            <a:solidFill>
              <a:schemeClr val="bg1"/>
            </a:solidFill>
            <a:ln w="9525">
              <a:noFill/>
            </a:ln>
          </p:spPr>
          <p:txBody>
            <a:bodyPr wrap="square" rtlCol="0" anchor="ctr">
              <a:noAutofit/>
            </a:bodyPr>
            <a:lstStyle/>
            <a:p>
              <a:r>
                <a:rPr lang="de-DE" sz="1600" dirty="0"/>
                <a:t>Ziel 5: Vereinheitlichung der Zertifizierung und Qualitätssicherung onkologischer Behandlungseinrichtungen</a:t>
              </a:r>
            </a:p>
            <a:p>
              <a:r>
                <a:rPr lang="de-DE" sz="1600" dirty="0">
                  <a:solidFill>
                    <a:schemeClr val="bg1">
                      <a:lumMod val="75000"/>
                    </a:schemeClr>
                  </a:solidFill>
                </a:rPr>
                <a:t>Ziel 6: Leitlinien </a:t>
              </a:r>
            </a:p>
            <a:p>
              <a:r>
                <a:rPr lang="de-DE" sz="1600" dirty="0">
                  <a:solidFill>
                    <a:schemeClr val="bg1">
                      <a:lumMod val="75000"/>
                    </a:schemeClr>
                  </a:solidFill>
                </a:rPr>
                <a:t>Ziel 8: Klinische Krebsregister</a:t>
              </a:r>
            </a:p>
            <a:p>
              <a:r>
                <a:rPr lang="de-DE" sz="1600" dirty="0">
                  <a:solidFill>
                    <a:schemeClr val="bg1">
                      <a:lumMod val="75000"/>
                    </a:schemeClr>
                  </a:solidFill>
                </a:rPr>
                <a:t>Ziel 9: Psychoonkologische Versorgung</a:t>
              </a:r>
              <a:endParaRPr lang="de-DE" sz="1600" dirty="0">
                <a:solidFill>
                  <a:srgbClr val="002060"/>
                </a:solidFill>
              </a:endParaRPr>
            </a:p>
          </p:txBody>
        </p:sp>
      </p:grpSp>
    </p:spTree>
    <p:extLst>
      <p:ext uri="{BB962C8B-B14F-4D97-AF65-F5344CB8AC3E}">
        <p14:creationId xmlns:p14="http://schemas.microsoft.com/office/powerpoint/2010/main" val="383145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Zertifizierte Zentren als zertifizierte Netzwerke</a:t>
            </a:r>
            <a:endParaRPr lang="de-DE" b="0" dirty="0"/>
          </a:p>
        </p:txBody>
      </p:sp>
      <p:sp>
        <p:nvSpPr>
          <p:cNvPr id="19" name="Rechteck 18"/>
          <p:cNvSpPr/>
          <p:nvPr/>
        </p:nvSpPr>
        <p:spPr>
          <a:xfrm>
            <a:off x="785786" y="1873190"/>
            <a:ext cx="7500990" cy="2700226"/>
          </a:xfrm>
          <a:prstGeom prst="rect">
            <a:avLst/>
          </a:prstGeom>
        </p:spPr>
        <p:txBody>
          <a:bodyPr wrap="square">
            <a:spAutoFit/>
          </a:bodyPr>
          <a:lstStyle/>
          <a:p>
            <a:pPr marL="342900" indent="-342900" eaLnBrk="0" hangingPunct="0">
              <a:lnSpc>
                <a:spcPct val="150000"/>
              </a:lnSpc>
              <a:spcBef>
                <a:spcPct val="20000"/>
              </a:spcBef>
              <a:defRPr/>
            </a:pPr>
            <a:r>
              <a:rPr lang="de-DE" b="1" kern="0" dirty="0">
                <a:solidFill>
                  <a:srgbClr val="006600"/>
                </a:solidFill>
                <a:latin typeface="Arial" pitchFamily="34" charset="0"/>
                <a:cs typeface="Arial" pitchFamily="34" charset="0"/>
              </a:rPr>
              <a:t>Zertifizierte Zentren </a:t>
            </a:r>
          </a:p>
          <a:p>
            <a:pPr marL="342900" indent="-342900" eaLnBrk="0" hangingPunct="0">
              <a:lnSpc>
                <a:spcPct val="150000"/>
              </a:lnSpc>
              <a:spcBef>
                <a:spcPct val="20000"/>
              </a:spcBef>
              <a:defRPr/>
            </a:pPr>
            <a:r>
              <a:rPr lang="de-DE" kern="0" dirty="0">
                <a:latin typeface="Arial" pitchFamily="34" charset="0"/>
                <a:cs typeface="Arial" pitchFamily="34" charset="0"/>
              </a:rPr>
              <a:t>Definition:</a:t>
            </a:r>
          </a:p>
          <a:p>
            <a:pPr eaLnBrk="0" hangingPunct="0">
              <a:lnSpc>
                <a:spcPct val="150000"/>
              </a:lnSpc>
              <a:spcBef>
                <a:spcPct val="20000"/>
              </a:spcBef>
              <a:defRPr/>
            </a:pPr>
            <a:r>
              <a:rPr lang="de-DE" kern="0" dirty="0">
                <a:latin typeface="Arial" pitchFamily="34" charset="0"/>
                <a:cs typeface="Arial" pitchFamily="34" charset="0"/>
              </a:rPr>
              <a:t>„Ein Netz von qualifizierten und gemeinsam zertifizierten, interdisziplinären und transsektoralen […] Einrichtungen, die […] möglichst die gesamte Versorgungskette für Betroffene abbilden […]“</a:t>
            </a:r>
          </a:p>
          <a:p>
            <a:pPr eaLnBrk="0" hangingPunct="0">
              <a:lnSpc>
                <a:spcPct val="150000"/>
              </a:lnSpc>
              <a:spcBef>
                <a:spcPct val="20000"/>
              </a:spcBef>
              <a:defRPr/>
            </a:pPr>
            <a:endParaRPr lang="de-DE" kern="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165638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descr="Bild1.png"/>
          <p:cNvPicPr>
            <a:picLocks noChangeAspect="1"/>
          </p:cNvPicPr>
          <p:nvPr/>
        </p:nvPicPr>
        <p:blipFill>
          <a:blip r:embed="rId2" cstate="print"/>
          <a:stretch>
            <a:fillRect/>
          </a:stretch>
        </p:blipFill>
        <p:spPr>
          <a:xfrm>
            <a:off x="1776080" y="1398668"/>
            <a:ext cx="5010498" cy="4602100"/>
          </a:xfrm>
          <a:prstGeom prst="rect">
            <a:avLst/>
          </a:prstGeom>
        </p:spPr>
      </p:pic>
      <p:sp>
        <p:nvSpPr>
          <p:cNvPr id="4" name="Titel 3"/>
          <p:cNvSpPr>
            <a:spLocks noGrp="1"/>
          </p:cNvSpPr>
          <p:nvPr>
            <p:ph type="title"/>
          </p:nvPr>
        </p:nvSpPr>
        <p:spPr/>
        <p:txBody>
          <a:bodyPr/>
          <a:lstStyle/>
          <a:p>
            <a:r>
              <a:rPr lang="de-DE" dirty="0"/>
              <a:t>Zertifizierte Zentren als zertifizierte Netzwerke</a:t>
            </a:r>
            <a:endParaRPr lang="de-DE" b="0" dirty="0"/>
          </a:p>
        </p:txBody>
      </p:sp>
      <p:sp>
        <p:nvSpPr>
          <p:cNvPr id="6" name="Textfeld 5"/>
          <p:cNvSpPr txBox="1"/>
          <p:nvPr/>
        </p:nvSpPr>
        <p:spPr>
          <a:xfrm>
            <a:off x="214282" y="1285860"/>
            <a:ext cx="3000396" cy="646331"/>
          </a:xfrm>
          <a:prstGeom prst="rect">
            <a:avLst/>
          </a:prstGeom>
          <a:solidFill>
            <a:schemeClr val="bg1"/>
          </a:solidFill>
          <a:ln>
            <a:solidFill>
              <a:srgbClr val="6AA942"/>
            </a:solidFill>
          </a:ln>
        </p:spPr>
        <p:txBody>
          <a:bodyPr wrap="square" rtlCol="0">
            <a:spAutoFit/>
          </a:bodyPr>
          <a:lstStyle/>
          <a:p>
            <a:r>
              <a:rPr lang="de-DE" dirty="0"/>
              <a:t>s</a:t>
            </a:r>
            <a:r>
              <a:rPr lang="de-DE"/>
              <a:t>ektor-, fachdisziplinen- und berufsgruppenübergreifend</a:t>
            </a:r>
            <a:endParaRPr lang="de-DE" dirty="0"/>
          </a:p>
        </p:txBody>
      </p:sp>
    </p:spTree>
    <p:extLst>
      <p:ext uri="{BB962C8B-B14F-4D97-AF65-F5344CB8AC3E}">
        <p14:creationId xmlns:p14="http://schemas.microsoft.com/office/powerpoint/2010/main" val="165638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bg1"/>
          </a:solidFill>
        </p:spPr>
        <p:txBody>
          <a:bodyPr/>
          <a:lstStyle/>
          <a:p>
            <a:r>
              <a:rPr lang="de-DE" dirty="0"/>
              <a:t>Zertifiziertes Brustkrebszentrum als zertifiziertes Netzwerk</a:t>
            </a:r>
            <a:endParaRPr lang="de-DE" b="0" dirty="0"/>
          </a:p>
        </p:txBody>
      </p:sp>
      <p:grpSp>
        <p:nvGrpSpPr>
          <p:cNvPr id="5" name="Gruppieren 4"/>
          <p:cNvGrpSpPr/>
          <p:nvPr/>
        </p:nvGrpSpPr>
        <p:grpSpPr>
          <a:xfrm>
            <a:off x="94514" y="1265756"/>
            <a:ext cx="9049486" cy="5017929"/>
            <a:chOff x="94514" y="1265756"/>
            <a:chExt cx="9049486" cy="5017929"/>
          </a:xfrm>
        </p:grpSpPr>
        <p:sp>
          <p:nvSpPr>
            <p:cNvPr id="6" name="Textfeld 42"/>
            <p:cNvSpPr txBox="1">
              <a:spLocks noChangeArrowheads="1"/>
            </p:cNvSpPr>
            <p:nvPr/>
          </p:nvSpPr>
          <p:spPr bwMode="auto">
            <a:xfrm>
              <a:off x="1396581" y="1284158"/>
              <a:ext cx="2052000" cy="738664"/>
            </a:xfrm>
            <a:prstGeom prst="rect">
              <a:avLst/>
            </a:prstGeom>
            <a:noFill/>
            <a:ln w="9525">
              <a:noFill/>
              <a:miter lim="800000"/>
              <a:headEnd/>
              <a:tailEnd/>
            </a:ln>
          </p:spPr>
          <p:txBody>
            <a:bodyPr>
              <a:spAutoFit/>
            </a:bodyPr>
            <a:lstStyle/>
            <a:p>
              <a:pPr algn="ctr"/>
              <a:r>
                <a:rPr lang="de-DE" sz="2100">
                  <a:cs typeface="Arial" charset="0"/>
                </a:rPr>
                <a:t>Mammographie- </a:t>
              </a:r>
              <a:r>
                <a:rPr lang="de-DE" sz="2100" dirty="0">
                  <a:cs typeface="Arial" charset="0"/>
                </a:rPr>
                <a:t>Screening</a:t>
              </a:r>
            </a:p>
          </p:txBody>
        </p:sp>
        <p:grpSp>
          <p:nvGrpSpPr>
            <p:cNvPr id="8" name="Gruppieren 30"/>
            <p:cNvGrpSpPr/>
            <p:nvPr/>
          </p:nvGrpSpPr>
          <p:grpSpPr>
            <a:xfrm>
              <a:off x="94514" y="1642159"/>
              <a:ext cx="9049486" cy="4641526"/>
              <a:chOff x="94514" y="1642159"/>
              <a:chExt cx="9049486" cy="4641526"/>
            </a:xfrm>
          </p:grpSpPr>
          <p:grpSp>
            <p:nvGrpSpPr>
              <p:cNvPr id="10" name="Gruppieren 29"/>
              <p:cNvGrpSpPr/>
              <p:nvPr/>
            </p:nvGrpSpPr>
            <p:grpSpPr>
              <a:xfrm>
                <a:off x="2195736" y="1642159"/>
                <a:ext cx="4746771" cy="4451137"/>
                <a:chOff x="2122226" y="1310184"/>
                <a:chExt cx="4899547" cy="4700067"/>
              </a:xfrm>
              <a:solidFill>
                <a:schemeClr val="bg1"/>
              </a:solidFill>
              <a:effectLst>
                <a:outerShdw blurRad="50800" dist="38100" dir="8100000" algn="tr" rotWithShape="0">
                  <a:prstClr val="black">
                    <a:alpha val="40000"/>
                  </a:prstClr>
                </a:outerShdw>
              </a:effectLst>
            </p:grpSpPr>
            <p:sp>
              <p:nvSpPr>
                <p:cNvPr id="23" name="Flussdiagramm: Verbindungsstelle 22"/>
                <p:cNvSpPr/>
                <p:nvPr/>
              </p:nvSpPr>
              <p:spPr bwMode="auto">
                <a:xfrm>
                  <a:off x="2122226" y="1310184"/>
                  <a:ext cx="4899547" cy="4700067"/>
                </a:xfrm>
                <a:prstGeom prst="flowChartConnector">
                  <a:avLst/>
                </a:prstGeom>
                <a:grpFill/>
                <a:ln w="3175">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endParaRPr>
                </a:p>
              </p:txBody>
            </p:sp>
            <p:grpSp>
              <p:nvGrpSpPr>
                <p:cNvPr id="24" name="Gruppieren 22"/>
                <p:cNvGrpSpPr/>
                <p:nvPr/>
              </p:nvGrpSpPr>
              <p:grpSpPr>
                <a:xfrm>
                  <a:off x="2233616" y="1505175"/>
                  <a:ext cx="4581677" cy="4394944"/>
                  <a:chOff x="4430944" y="1505175"/>
                  <a:chExt cx="4581677" cy="4394944"/>
                </a:xfrm>
                <a:grpFill/>
              </p:grpSpPr>
              <p:sp>
                <p:nvSpPr>
                  <p:cNvPr id="29" name="Rectangle 12"/>
                  <p:cNvSpPr>
                    <a:spLocks noChangeArrowheads="1"/>
                  </p:cNvSpPr>
                  <p:nvPr/>
                </p:nvSpPr>
                <p:spPr bwMode="gray">
                  <a:xfrm rot="18900000">
                    <a:off x="4430944" y="2115276"/>
                    <a:ext cx="2299338" cy="862269"/>
                  </a:xfrm>
                  <a:prstGeom prst="rect">
                    <a:avLst/>
                  </a:prstGeom>
                  <a:grpFill/>
                  <a:ln w="3175">
                    <a:noFill/>
                    <a:miter lim="800000"/>
                    <a:headEnd/>
                    <a:tailEnd/>
                  </a:ln>
                </p:spPr>
                <p:txBody>
                  <a:bodyPr lIns="43454" tIns="43454" rIns="43454" bIns="43454" anchor="ctr"/>
                  <a:lstStyle/>
                  <a:p>
                    <a:pPr algn="ctr" defTabSz="919163" eaLnBrk="0" hangingPunct="0">
                      <a:defRPr/>
                    </a:pPr>
                    <a:r>
                      <a:rPr lang="de-DE" sz="2300" b="1" dirty="0">
                        <a:solidFill>
                          <a:schemeClr val="tx1">
                            <a:lumMod val="85000"/>
                            <a:lumOff val="15000"/>
                          </a:schemeClr>
                        </a:solidFill>
                        <a:cs typeface="Arial" pitchFamily="34" charset="0"/>
                      </a:rPr>
                      <a:t>Früherkennung</a:t>
                    </a:r>
                  </a:p>
                </p:txBody>
              </p:sp>
              <p:sp>
                <p:nvSpPr>
                  <p:cNvPr id="30" name="Rectangle 13"/>
                  <p:cNvSpPr>
                    <a:spLocks noChangeArrowheads="1"/>
                  </p:cNvSpPr>
                  <p:nvPr/>
                </p:nvSpPr>
                <p:spPr bwMode="gray">
                  <a:xfrm rot="2700000">
                    <a:off x="6890324" y="2170902"/>
                    <a:ext cx="2166529" cy="835075"/>
                  </a:xfrm>
                  <a:prstGeom prst="rect">
                    <a:avLst/>
                  </a:prstGeom>
                  <a:grpFill/>
                  <a:ln w="3175">
                    <a:noFill/>
                    <a:miter lim="800000"/>
                    <a:headEnd/>
                    <a:tailEnd/>
                  </a:ln>
                </p:spPr>
                <p:txBody>
                  <a:bodyPr lIns="43454" tIns="43454" rIns="43454" bIns="43454" anchor="ctr"/>
                  <a:lstStyle/>
                  <a:p>
                    <a:pPr algn="ctr" defTabSz="919163" eaLnBrk="0" hangingPunct="0">
                      <a:defRPr/>
                    </a:pPr>
                    <a:r>
                      <a:rPr lang="de-DE" sz="2300" b="1" dirty="0">
                        <a:solidFill>
                          <a:schemeClr val="tx1">
                            <a:lumMod val="85000"/>
                            <a:lumOff val="15000"/>
                          </a:schemeClr>
                        </a:solidFill>
                        <a:cs typeface="Arial" pitchFamily="34" charset="0"/>
                      </a:rPr>
                      <a:t>Diagnostik</a:t>
                    </a:r>
                  </a:p>
                </p:txBody>
              </p:sp>
              <p:sp>
                <p:nvSpPr>
                  <p:cNvPr id="31" name="Rectangle 14"/>
                  <p:cNvSpPr>
                    <a:spLocks noChangeArrowheads="1"/>
                  </p:cNvSpPr>
                  <p:nvPr/>
                </p:nvSpPr>
                <p:spPr bwMode="gray">
                  <a:xfrm rot="18900000">
                    <a:off x="6874698" y="4412699"/>
                    <a:ext cx="2137923" cy="728897"/>
                  </a:xfrm>
                  <a:prstGeom prst="rect">
                    <a:avLst/>
                  </a:prstGeom>
                  <a:grpFill/>
                  <a:ln w="3175">
                    <a:noFill/>
                    <a:miter lim="800000"/>
                    <a:headEnd/>
                    <a:tailEnd/>
                  </a:ln>
                </p:spPr>
                <p:txBody>
                  <a:bodyPr lIns="43454" tIns="43454" rIns="43454" bIns="43454" anchor="ctr"/>
                  <a:lstStyle/>
                  <a:p>
                    <a:pPr algn="ctr" defTabSz="919163" eaLnBrk="0" hangingPunct="0">
                      <a:defRPr/>
                    </a:pPr>
                    <a:r>
                      <a:rPr lang="de-DE" sz="2300" b="1" dirty="0">
                        <a:solidFill>
                          <a:schemeClr val="tx1">
                            <a:lumMod val="85000"/>
                            <a:lumOff val="15000"/>
                          </a:schemeClr>
                        </a:solidFill>
                        <a:cs typeface="Arial" pitchFamily="34" charset="0"/>
                      </a:rPr>
                      <a:t>Therapie</a:t>
                    </a:r>
                  </a:p>
                </p:txBody>
              </p:sp>
              <p:sp>
                <p:nvSpPr>
                  <p:cNvPr id="32" name="Rectangle 15"/>
                  <p:cNvSpPr>
                    <a:spLocks noChangeArrowheads="1"/>
                  </p:cNvSpPr>
                  <p:nvPr/>
                </p:nvSpPr>
                <p:spPr bwMode="gray">
                  <a:xfrm rot="2700000">
                    <a:off x="4601228" y="4437361"/>
                    <a:ext cx="2092089" cy="833428"/>
                  </a:xfrm>
                  <a:prstGeom prst="rect">
                    <a:avLst/>
                  </a:prstGeom>
                  <a:grpFill/>
                  <a:ln w="3175">
                    <a:noFill/>
                    <a:miter lim="800000"/>
                    <a:headEnd/>
                    <a:tailEnd/>
                  </a:ln>
                </p:spPr>
                <p:txBody>
                  <a:bodyPr lIns="43454" tIns="43454" rIns="43454" bIns="43454" anchor="ctr"/>
                  <a:lstStyle/>
                  <a:p>
                    <a:pPr algn="ctr" defTabSz="919163" eaLnBrk="0" hangingPunct="0">
                      <a:defRPr/>
                    </a:pPr>
                    <a:r>
                      <a:rPr lang="de-DE" sz="2300" b="1" dirty="0">
                        <a:solidFill>
                          <a:schemeClr val="tx1">
                            <a:lumMod val="85000"/>
                            <a:lumOff val="15000"/>
                          </a:schemeClr>
                        </a:solidFill>
                        <a:cs typeface="Arial" pitchFamily="34" charset="0"/>
                      </a:rPr>
                      <a:t>Nachsorge/</a:t>
                    </a:r>
                  </a:p>
                  <a:p>
                    <a:pPr algn="ctr" defTabSz="919163" eaLnBrk="0" hangingPunct="0">
                      <a:defRPr/>
                    </a:pPr>
                    <a:r>
                      <a:rPr lang="de-DE" sz="2300" b="1" dirty="0">
                        <a:solidFill>
                          <a:schemeClr val="tx1">
                            <a:lumMod val="85000"/>
                            <a:lumOff val="15000"/>
                          </a:schemeClr>
                        </a:solidFill>
                        <a:cs typeface="Arial" pitchFamily="34" charset="0"/>
                      </a:rPr>
                      <a:t>Palliation</a:t>
                    </a:r>
                  </a:p>
                </p:txBody>
              </p:sp>
              <p:sp>
                <p:nvSpPr>
                  <p:cNvPr id="33" name="Oval 8"/>
                  <p:cNvSpPr>
                    <a:spLocks noChangeArrowheads="1"/>
                  </p:cNvSpPr>
                  <p:nvPr/>
                </p:nvSpPr>
                <p:spPr bwMode="gray">
                  <a:xfrm>
                    <a:off x="5769130" y="2698009"/>
                    <a:ext cx="2043727" cy="1938678"/>
                  </a:xfrm>
                  <a:prstGeom prst="ellipse">
                    <a:avLst/>
                  </a:prstGeom>
                  <a:grpFill/>
                  <a:ln w="3175">
                    <a:noFill/>
                    <a:round/>
                    <a:headEnd/>
                    <a:tailEnd/>
                  </a:ln>
                </p:spPr>
                <p:txBody>
                  <a:bodyPr lIns="43454" tIns="43454" rIns="43454" bIns="43454" anchor="ctr"/>
                  <a:lstStyle/>
                  <a:p>
                    <a:pPr algn="ctr" defTabSz="919163" eaLnBrk="0" hangingPunct="0">
                      <a:defRPr/>
                    </a:pPr>
                    <a:endParaRPr lang="en-GB" sz="2300" b="1" dirty="0">
                      <a:cs typeface="Arial" pitchFamily="34" charset="0"/>
                    </a:endParaRPr>
                  </a:p>
                </p:txBody>
              </p:sp>
            </p:grpSp>
            <p:cxnSp>
              <p:nvCxnSpPr>
                <p:cNvPr id="25" name="Gerade Verbindung 24"/>
                <p:cNvCxnSpPr>
                  <a:stCxn id="23" idx="0"/>
                  <a:endCxn id="33" idx="0"/>
                </p:cNvCxnSpPr>
                <p:nvPr/>
              </p:nvCxnSpPr>
              <p:spPr bwMode="auto">
                <a:xfrm>
                  <a:off x="4572000" y="1310184"/>
                  <a:ext cx="21666" cy="1387826"/>
                </a:xfrm>
                <a:prstGeom prst="line">
                  <a:avLst/>
                </a:prstGeom>
                <a:grpFill/>
                <a:ln w="3175" cap="flat" cmpd="sng" algn="ctr">
                  <a:solidFill>
                    <a:schemeClr val="bg1"/>
                  </a:solidFill>
                  <a:prstDash val="solid"/>
                  <a:round/>
                  <a:headEnd type="none" w="med" len="med"/>
                  <a:tailEnd type="none" w="med" len="med"/>
                </a:ln>
                <a:effectLst/>
              </p:spPr>
            </p:cxnSp>
            <p:cxnSp>
              <p:nvCxnSpPr>
                <p:cNvPr id="26" name="Gerade Verbindung 25"/>
                <p:cNvCxnSpPr>
                  <a:stCxn id="33" idx="4"/>
                  <a:endCxn id="23" idx="4"/>
                </p:cNvCxnSpPr>
                <p:nvPr/>
              </p:nvCxnSpPr>
              <p:spPr bwMode="auto">
                <a:xfrm flipH="1">
                  <a:off x="4572000" y="4636688"/>
                  <a:ext cx="21666" cy="1373563"/>
                </a:xfrm>
                <a:prstGeom prst="line">
                  <a:avLst/>
                </a:prstGeom>
                <a:grpFill/>
                <a:ln w="3175" cap="flat" cmpd="sng" algn="ctr">
                  <a:solidFill>
                    <a:schemeClr val="bg1"/>
                  </a:solidFill>
                  <a:prstDash val="solid"/>
                  <a:round/>
                  <a:headEnd type="none" w="med" len="med"/>
                  <a:tailEnd type="none" w="med" len="med"/>
                </a:ln>
                <a:effectLst/>
              </p:spPr>
            </p:cxnSp>
            <p:cxnSp>
              <p:nvCxnSpPr>
                <p:cNvPr id="27" name="Gerade Verbindung 26"/>
                <p:cNvCxnSpPr/>
                <p:nvPr/>
              </p:nvCxnSpPr>
              <p:spPr bwMode="auto">
                <a:xfrm rot="60000" flipV="1">
                  <a:off x="2124000" y="3646863"/>
                  <a:ext cx="1476000" cy="29016"/>
                </a:xfrm>
                <a:prstGeom prst="line">
                  <a:avLst/>
                </a:prstGeom>
                <a:grpFill/>
                <a:ln w="3175" cap="flat" cmpd="sng" algn="ctr">
                  <a:solidFill>
                    <a:schemeClr val="bg1"/>
                  </a:solidFill>
                  <a:prstDash val="solid"/>
                  <a:round/>
                  <a:headEnd type="none" w="med" len="med"/>
                  <a:tailEnd type="none" w="med" len="med"/>
                </a:ln>
                <a:effectLst/>
              </p:spPr>
            </p:cxnSp>
            <p:cxnSp>
              <p:nvCxnSpPr>
                <p:cNvPr id="28" name="Gerade Verbindung 27"/>
                <p:cNvCxnSpPr/>
                <p:nvPr/>
              </p:nvCxnSpPr>
              <p:spPr bwMode="auto">
                <a:xfrm flipV="1">
                  <a:off x="5615529" y="3647257"/>
                  <a:ext cx="1375603" cy="51238"/>
                </a:xfrm>
                <a:prstGeom prst="line">
                  <a:avLst/>
                </a:prstGeom>
                <a:grpFill/>
                <a:ln w="3175" cap="flat" cmpd="sng" algn="ctr">
                  <a:solidFill>
                    <a:schemeClr val="bg1"/>
                  </a:solidFill>
                  <a:prstDash val="solid"/>
                  <a:round/>
                  <a:headEnd type="none" w="med" len="med"/>
                  <a:tailEnd type="none" w="med" len="med"/>
                </a:ln>
                <a:effectLst/>
              </p:spPr>
            </p:cxnSp>
          </p:grpSp>
          <p:sp>
            <p:nvSpPr>
              <p:cNvPr id="11" name="Textfeld 45"/>
              <p:cNvSpPr txBox="1">
                <a:spLocks noChangeArrowheads="1"/>
              </p:cNvSpPr>
              <p:nvPr/>
            </p:nvSpPr>
            <p:spPr bwMode="auto">
              <a:xfrm>
                <a:off x="7225883" y="3583898"/>
                <a:ext cx="1728787" cy="415925"/>
              </a:xfrm>
              <a:prstGeom prst="rect">
                <a:avLst/>
              </a:prstGeom>
              <a:noFill/>
              <a:ln w="9525">
                <a:noFill/>
                <a:miter lim="800000"/>
                <a:headEnd/>
                <a:tailEnd/>
              </a:ln>
            </p:spPr>
            <p:txBody>
              <a:bodyPr>
                <a:spAutoFit/>
              </a:bodyPr>
              <a:lstStyle/>
              <a:p>
                <a:r>
                  <a:rPr lang="de-DE" sz="2100" dirty="0">
                    <a:cs typeface="Arial" charset="0"/>
                  </a:rPr>
                  <a:t>Gynäkologie</a:t>
                </a:r>
              </a:p>
            </p:txBody>
          </p:sp>
          <p:sp>
            <p:nvSpPr>
              <p:cNvPr id="12" name="Textfeld 46"/>
              <p:cNvSpPr txBox="1">
                <a:spLocks noChangeArrowheads="1"/>
              </p:cNvSpPr>
              <p:nvPr/>
            </p:nvSpPr>
            <p:spPr bwMode="auto">
              <a:xfrm>
                <a:off x="6143036" y="5545497"/>
                <a:ext cx="2305050" cy="738188"/>
              </a:xfrm>
              <a:prstGeom prst="rect">
                <a:avLst/>
              </a:prstGeom>
              <a:noFill/>
              <a:ln w="9525">
                <a:noFill/>
                <a:miter lim="800000"/>
                <a:headEnd/>
                <a:tailEnd/>
              </a:ln>
            </p:spPr>
            <p:txBody>
              <a:bodyPr>
                <a:spAutoFit/>
              </a:bodyPr>
              <a:lstStyle/>
              <a:p>
                <a:r>
                  <a:rPr lang="de-DE" sz="2100" dirty="0">
                    <a:cs typeface="Arial" charset="0"/>
                  </a:rPr>
                  <a:t>Systemische</a:t>
                </a:r>
              </a:p>
              <a:p>
                <a:r>
                  <a:rPr lang="de-DE" sz="2100" dirty="0">
                    <a:cs typeface="Arial" charset="0"/>
                  </a:rPr>
                  <a:t> Therapie</a:t>
                </a:r>
              </a:p>
            </p:txBody>
          </p:sp>
          <p:sp>
            <p:nvSpPr>
              <p:cNvPr id="13" name="Textfeld 49"/>
              <p:cNvSpPr txBox="1">
                <a:spLocks noChangeArrowheads="1"/>
              </p:cNvSpPr>
              <p:nvPr/>
            </p:nvSpPr>
            <p:spPr bwMode="auto">
              <a:xfrm>
                <a:off x="7198654" y="2888825"/>
                <a:ext cx="1728787" cy="415925"/>
              </a:xfrm>
              <a:prstGeom prst="rect">
                <a:avLst/>
              </a:prstGeom>
              <a:noFill/>
              <a:ln w="9525">
                <a:noFill/>
                <a:miter lim="800000"/>
                <a:headEnd/>
                <a:tailEnd/>
              </a:ln>
            </p:spPr>
            <p:txBody>
              <a:bodyPr>
                <a:spAutoFit/>
              </a:bodyPr>
              <a:lstStyle/>
              <a:p>
                <a:r>
                  <a:rPr lang="de-DE" sz="2100" dirty="0">
                    <a:cs typeface="Arial" charset="0"/>
                  </a:rPr>
                  <a:t>Sozialarbeit</a:t>
                </a:r>
              </a:p>
            </p:txBody>
          </p:sp>
          <p:sp>
            <p:nvSpPr>
              <p:cNvPr id="14" name="Textfeld 50"/>
              <p:cNvSpPr txBox="1">
                <a:spLocks noChangeArrowheads="1"/>
              </p:cNvSpPr>
              <p:nvPr/>
            </p:nvSpPr>
            <p:spPr bwMode="auto">
              <a:xfrm>
                <a:off x="7459181" y="4344399"/>
                <a:ext cx="1008063" cy="415925"/>
              </a:xfrm>
              <a:prstGeom prst="rect">
                <a:avLst/>
              </a:prstGeom>
              <a:noFill/>
              <a:ln w="9525">
                <a:noFill/>
                <a:miter lim="800000"/>
                <a:headEnd/>
                <a:tailEnd/>
              </a:ln>
            </p:spPr>
            <p:txBody>
              <a:bodyPr>
                <a:spAutoFit/>
              </a:bodyPr>
              <a:lstStyle/>
              <a:p>
                <a:r>
                  <a:rPr lang="de-DE" sz="2100" dirty="0">
                    <a:cs typeface="Arial" charset="0"/>
                  </a:rPr>
                  <a:t>Pflege</a:t>
                </a:r>
              </a:p>
            </p:txBody>
          </p:sp>
          <p:sp>
            <p:nvSpPr>
              <p:cNvPr id="15" name="Textfeld 52"/>
              <p:cNvSpPr txBox="1">
                <a:spLocks noChangeArrowheads="1"/>
              </p:cNvSpPr>
              <p:nvPr/>
            </p:nvSpPr>
            <p:spPr bwMode="auto">
              <a:xfrm>
                <a:off x="179512" y="2060848"/>
                <a:ext cx="2414588" cy="738188"/>
              </a:xfrm>
              <a:prstGeom prst="rect">
                <a:avLst/>
              </a:prstGeom>
              <a:noFill/>
              <a:ln w="9525">
                <a:noFill/>
                <a:miter lim="800000"/>
                <a:headEnd/>
                <a:tailEnd/>
              </a:ln>
            </p:spPr>
            <p:txBody>
              <a:bodyPr>
                <a:spAutoFit/>
              </a:bodyPr>
              <a:lstStyle/>
              <a:p>
                <a:r>
                  <a:rPr lang="de-DE" sz="2100" dirty="0">
                    <a:cs typeface="Arial" charset="0"/>
                  </a:rPr>
                  <a:t>Niedergelassene  Ärztinnen und Ärzte</a:t>
                </a:r>
              </a:p>
            </p:txBody>
          </p:sp>
          <p:sp>
            <p:nvSpPr>
              <p:cNvPr id="16" name="Textfeld 51"/>
              <p:cNvSpPr txBox="1">
                <a:spLocks noChangeArrowheads="1"/>
              </p:cNvSpPr>
              <p:nvPr/>
            </p:nvSpPr>
            <p:spPr bwMode="auto">
              <a:xfrm>
                <a:off x="735648" y="5338328"/>
                <a:ext cx="2016125" cy="414337"/>
              </a:xfrm>
              <a:prstGeom prst="rect">
                <a:avLst/>
              </a:prstGeom>
              <a:noFill/>
              <a:ln w="9525">
                <a:noFill/>
                <a:miter lim="800000"/>
                <a:headEnd/>
                <a:tailEnd/>
              </a:ln>
            </p:spPr>
            <p:txBody>
              <a:bodyPr>
                <a:spAutoFit/>
              </a:bodyPr>
              <a:lstStyle/>
              <a:p>
                <a:r>
                  <a:rPr lang="de-DE" sz="2100" dirty="0">
                    <a:cs typeface="Arial" charset="0"/>
                  </a:rPr>
                  <a:t>Rehabilitation</a:t>
                </a:r>
              </a:p>
            </p:txBody>
          </p:sp>
          <p:sp>
            <p:nvSpPr>
              <p:cNvPr id="17" name="Textfeld 54"/>
              <p:cNvSpPr txBox="1">
                <a:spLocks noChangeArrowheads="1"/>
              </p:cNvSpPr>
              <p:nvPr/>
            </p:nvSpPr>
            <p:spPr bwMode="auto">
              <a:xfrm>
                <a:off x="6875463" y="4987201"/>
                <a:ext cx="2268537" cy="415925"/>
              </a:xfrm>
              <a:prstGeom prst="rect">
                <a:avLst/>
              </a:prstGeom>
              <a:noFill/>
              <a:ln w="9525">
                <a:noFill/>
                <a:miter lim="800000"/>
                <a:headEnd/>
                <a:tailEnd/>
              </a:ln>
            </p:spPr>
            <p:txBody>
              <a:bodyPr>
                <a:spAutoFit/>
              </a:bodyPr>
              <a:lstStyle/>
              <a:p>
                <a:r>
                  <a:rPr lang="de-DE" sz="2100" dirty="0">
                    <a:cs typeface="Arial" charset="0"/>
                  </a:rPr>
                  <a:t>Strahlentherapie</a:t>
                </a:r>
              </a:p>
            </p:txBody>
          </p:sp>
          <p:sp>
            <p:nvSpPr>
              <p:cNvPr id="18" name="Textfeld 44"/>
              <p:cNvSpPr txBox="1">
                <a:spLocks noChangeArrowheads="1"/>
              </p:cNvSpPr>
              <p:nvPr/>
            </p:nvSpPr>
            <p:spPr bwMode="auto">
              <a:xfrm>
                <a:off x="6631300" y="1741046"/>
                <a:ext cx="1655762" cy="415925"/>
              </a:xfrm>
              <a:prstGeom prst="rect">
                <a:avLst/>
              </a:prstGeom>
              <a:noFill/>
              <a:ln w="9525">
                <a:noFill/>
                <a:miter lim="800000"/>
                <a:headEnd/>
                <a:tailEnd/>
              </a:ln>
            </p:spPr>
            <p:txBody>
              <a:bodyPr>
                <a:spAutoFit/>
              </a:bodyPr>
              <a:lstStyle/>
              <a:p>
                <a:r>
                  <a:rPr lang="de-DE" sz="2100">
                    <a:cs typeface="Arial" charset="0"/>
                  </a:rPr>
                  <a:t>Radiologie</a:t>
                </a:r>
                <a:endParaRPr lang="de-DE" sz="2100" dirty="0">
                  <a:cs typeface="Arial" charset="0"/>
                </a:endParaRPr>
              </a:p>
            </p:txBody>
          </p:sp>
          <p:sp>
            <p:nvSpPr>
              <p:cNvPr id="19" name="Textfeld 43"/>
              <p:cNvSpPr txBox="1">
                <a:spLocks noChangeArrowheads="1"/>
              </p:cNvSpPr>
              <p:nvPr/>
            </p:nvSpPr>
            <p:spPr bwMode="auto">
              <a:xfrm>
                <a:off x="94514" y="3021151"/>
                <a:ext cx="2232025" cy="738187"/>
              </a:xfrm>
              <a:prstGeom prst="rect">
                <a:avLst/>
              </a:prstGeom>
              <a:noFill/>
              <a:ln w="9525">
                <a:noFill/>
                <a:miter lim="800000"/>
                <a:headEnd/>
                <a:tailEnd/>
              </a:ln>
            </p:spPr>
            <p:txBody>
              <a:bodyPr>
                <a:spAutoFit/>
              </a:bodyPr>
              <a:lstStyle/>
              <a:p>
                <a:r>
                  <a:rPr lang="de-DE" sz="2100" dirty="0">
                    <a:cs typeface="Arial" charset="0"/>
                  </a:rPr>
                  <a:t>Genetische Untersuchung</a:t>
                </a:r>
              </a:p>
            </p:txBody>
          </p:sp>
          <p:sp>
            <p:nvSpPr>
              <p:cNvPr id="20" name="Textfeld 51"/>
              <p:cNvSpPr txBox="1">
                <a:spLocks noChangeArrowheads="1"/>
              </p:cNvSpPr>
              <p:nvPr/>
            </p:nvSpPr>
            <p:spPr bwMode="auto">
              <a:xfrm>
                <a:off x="100439" y="4135082"/>
                <a:ext cx="2016125" cy="415925"/>
              </a:xfrm>
              <a:prstGeom prst="rect">
                <a:avLst/>
              </a:prstGeom>
              <a:noFill/>
              <a:ln w="9525">
                <a:noFill/>
                <a:miter lim="800000"/>
                <a:headEnd/>
                <a:tailEnd/>
              </a:ln>
            </p:spPr>
            <p:txBody>
              <a:bodyPr>
                <a:spAutoFit/>
              </a:bodyPr>
              <a:lstStyle/>
              <a:p>
                <a:r>
                  <a:rPr lang="de-DE" sz="2100" dirty="0">
                    <a:cs typeface="Arial" charset="0"/>
                  </a:rPr>
                  <a:t>Palliativmedizin</a:t>
                </a:r>
              </a:p>
            </p:txBody>
          </p:sp>
          <p:pic>
            <p:nvPicPr>
              <p:cNvPr id="21" name="Picture 2"/>
              <p:cNvPicPr>
                <a:picLocks noChangeAspect="1" noChangeArrowheads="1"/>
              </p:cNvPicPr>
              <p:nvPr/>
            </p:nvPicPr>
            <p:blipFill>
              <a:blip r:embed="rId2" cstate="print"/>
              <a:srcRect l="43566" t="2997" r="11499" b="10111"/>
              <a:stretch>
                <a:fillRect/>
              </a:stretch>
            </p:blipFill>
            <p:spPr bwMode="auto">
              <a:xfrm>
                <a:off x="4112188" y="2751432"/>
                <a:ext cx="945169" cy="2016000"/>
              </a:xfrm>
              <a:prstGeom prst="rect">
                <a:avLst/>
              </a:prstGeom>
              <a:noFill/>
              <a:ln w="9525">
                <a:noFill/>
                <a:miter lim="800000"/>
                <a:headEnd/>
                <a:tailEnd/>
              </a:ln>
              <a:effectLst/>
            </p:spPr>
          </p:pic>
          <p:sp>
            <p:nvSpPr>
              <p:cNvPr id="22" name="Textfeld 51"/>
              <p:cNvSpPr txBox="1">
                <a:spLocks noChangeArrowheads="1"/>
              </p:cNvSpPr>
              <p:nvPr/>
            </p:nvSpPr>
            <p:spPr bwMode="auto">
              <a:xfrm>
                <a:off x="400464" y="4760324"/>
                <a:ext cx="2016125" cy="415925"/>
              </a:xfrm>
              <a:prstGeom prst="rect">
                <a:avLst/>
              </a:prstGeom>
              <a:noFill/>
              <a:ln w="9525">
                <a:noFill/>
                <a:miter lim="800000"/>
                <a:headEnd/>
                <a:tailEnd/>
              </a:ln>
            </p:spPr>
            <p:txBody>
              <a:bodyPr>
                <a:spAutoFit/>
              </a:bodyPr>
              <a:lstStyle/>
              <a:p>
                <a:r>
                  <a:rPr lang="de-DE" sz="2100">
                    <a:cs typeface="Arial" charset="0"/>
                  </a:rPr>
                  <a:t>Krebsregister</a:t>
                </a:r>
                <a:endParaRPr lang="de-DE" sz="2100" dirty="0">
                  <a:cs typeface="Arial" charset="0"/>
                </a:endParaRPr>
              </a:p>
            </p:txBody>
          </p:sp>
        </p:grpSp>
        <p:sp>
          <p:nvSpPr>
            <p:cNvPr id="9" name="Textfeld 44"/>
            <p:cNvSpPr txBox="1">
              <a:spLocks noChangeArrowheads="1"/>
            </p:cNvSpPr>
            <p:nvPr/>
          </p:nvSpPr>
          <p:spPr bwMode="auto">
            <a:xfrm>
              <a:off x="5402984" y="1265756"/>
              <a:ext cx="1655762" cy="415925"/>
            </a:xfrm>
            <a:prstGeom prst="rect">
              <a:avLst/>
            </a:prstGeom>
            <a:noFill/>
            <a:ln w="9525">
              <a:noFill/>
              <a:miter lim="800000"/>
              <a:headEnd/>
              <a:tailEnd/>
            </a:ln>
          </p:spPr>
          <p:txBody>
            <a:bodyPr>
              <a:spAutoFit/>
            </a:bodyPr>
            <a:lstStyle/>
            <a:p>
              <a:r>
                <a:rPr lang="de-DE" sz="2100" dirty="0">
                  <a:cs typeface="Arial" charset="0"/>
                </a:rPr>
                <a:t>Pathologie</a:t>
              </a:r>
            </a:p>
          </p:txBody>
        </p:sp>
      </p:grpSp>
    </p:spTree>
    <p:extLst>
      <p:ext uri="{BB962C8B-B14F-4D97-AF65-F5344CB8AC3E}">
        <p14:creationId xmlns:p14="http://schemas.microsoft.com/office/powerpoint/2010/main" val="165638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3-Stufen-Modell der onkologischen Versorgung I </a:t>
            </a:r>
            <a:br>
              <a:rPr lang="de-DE" dirty="0"/>
            </a:br>
            <a:r>
              <a:rPr lang="de-DE" b="0" dirty="0"/>
              <a:t>Nationaler Krebsplan Handlungsfeld 2</a:t>
            </a:r>
            <a:endParaRPr lang="de-DE" dirty="0"/>
          </a:p>
        </p:txBody>
      </p:sp>
      <p:sp>
        <p:nvSpPr>
          <p:cNvPr id="3" name="Inhaltsplatzhalter 2"/>
          <p:cNvSpPr>
            <a:spLocks noGrp="1"/>
          </p:cNvSpPr>
          <p:nvPr>
            <p:ph idx="1"/>
          </p:nvPr>
        </p:nvSpPr>
        <p:spPr>
          <a:xfrm>
            <a:off x="323528" y="2000240"/>
            <a:ext cx="8568952" cy="3071835"/>
          </a:xfrm>
          <a:solidFill>
            <a:schemeClr val="bg1"/>
          </a:solidFill>
        </p:spPr>
        <p:txBody>
          <a:bodyPr>
            <a:normAutofit/>
          </a:bodyPr>
          <a:lstStyle/>
          <a:p>
            <a:pPr>
              <a:buNone/>
            </a:pPr>
            <a:endParaRPr lang="de-DE" dirty="0"/>
          </a:p>
          <a:p>
            <a:r>
              <a:rPr lang="de-DE" dirty="0"/>
              <a:t>„Organkrebszentrum (C) ist ein auf ein Organ oder ein Fachgebiet spezialisiertes Zentrum.“</a:t>
            </a:r>
          </a:p>
          <a:p>
            <a:r>
              <a:rPr lang="de-DE" dirty="0"/>
              <a:t>„Onkologisches Zentrum (CC) erstreckt sich auf mehrere Organe oder Fachgebiete.“</a:t>
            </a:r>
          </a:p>
          <a:p>
            <a:r>
              <a:rPr lang="de-DE" dirty="0"/>
              <a:t>„Onkologisches Spitzenzentrum (CCC) ist ein Onkologisches Zentrum mit </a:t>
            </a:r>
          </a:p>
          <a:p>
            <a:pPr>
              <a:buNone/>
            </a:pPr>
            <a:r>
              <a:rPr lang="de-DE" dirty="0"/>
              <a:t>	Forschungsschwerpunkten.“</a:t>
            </a:r>
          </a:p>
          <a:p>
            <a:pPr marL="0" lvl="0" indent="0" defTabSz="914400" eaLnBrk="0" hangingPunct="0">
              <a:lnSpc>
                <a:spcPct val="150000"/>
              </a:lnSpc>
              <a:buClrTx/>
              <a:buSzTx/>
              <a:buNone/>
              <a:tabLst>
                <a:tab pos="360363" algn="l"/>
              </a:tabLst>
              <a:defRPr/>
            </a:pPr>
            <a:r>
              <a:rPr lang="de-DE" sz="1000" kern="0" dirty="0">
                <a:solidFill>
                  <a:srgbClr val="006600"/>
                </a:solidFill>
                <a:latin typeface="Arial" pitchFamily="34" charset="0"/>
                <a:cs typeface="Arial" pitchFamily="34" charset="0"/>
              </a:rPr>
              <a:t>	https://www.bundesgesundheitsministerium.de/themen/praevention/nationaler-krebsplan.html</a:t>
            </a:r>
            <a:endParaRPr lang="de-DE" dirty="0"/>
          </a:p>
          <a:p>
            <a:pPr>
              <a:buNone/>
            </a:pPr>
            <a:endParaRPr lang="de-DE" dirty="0"/>
          </a:p>
          <a:p>
            <a:endParaRPr lang="de-DE" dirty="0"/>
          </a:p>
        </p:txBody>
      </p:sp>
    </p:spTree>
    <p:extLst>
      <p:ext uri="{BB962C8B-B14F-4D97-AF65-F5344CB8AC3E}">
        <p14:creationId xmlns:p14="http://schemas.microsoft.com/office/powerpoint/2010/main" val="1924159475"/>
      </p:ext>
    </p:extLst>
  </p:cSld>
  <p:clrMapOvr>
    <a:masterClrMapping/>
  </p:clrMapOvr>
</p:sld>
</file>

<file path=ppt/theme/theme1.xml><?xml version="1.0" encoding="utf-8"?>
<a:theme xmlns:a="http://schemas.openxmlformats.org/drawingml/2006/main" name="Zertifizierung_PPT_04_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rgbClr val="6AA94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Zertifizierung_PPT_04_Vorlage</Template>
  <TotalTime>0</TotalTime>
  <Words>1255</Words>
  <Application>Microsoft Office PowerPoint</Application>
  <PresentationFormat>Bildschirmpräsentation (4:3)</PresentationFormat>
  <Paragraphs>192</Paragraphs>
  <Slides>18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Times</vt:lpstr>
      <vt:lpstr>Zertifizierung_PPT_04_Vorlage</vt:lpstr>
      <vt:lpstr>Zertifizierte Krebszentren der Deutschen Krebsgesellschaft</vt:lpstr>
      <vt:lpstr>Alternative Titelfolie</vt:lpstr>
      <vt:lpstr>Hier steht der Folientitel</vt:lpstr>
      <vt:lpstr>Diese Folie hat keine Linien oder Flächen</vt:lpstr>
      <vt:lpstr>Das Zertifizierungssystem der DKG - Nationaler Krebsplan, Handlungsfeld 2 </vt:lpstr>
      <vt:lpstr>Zertifizierte Zentren als zertifizierte Netzwerke</vt:lpstr>
      <vt:lpstr>Zertifizierte Zentren als zertifizierte Netzwerke</vt:lpstr>
      <vt:lpstr>Zertifiziertes Brustkrebszentrum als zertifiziertes Netzwerk</vt:lpstr>
      <vt:lpstr>3-Stufen-Modell der onkologischen Versorgung I  Nationaler Krebsplan Handlungsfeld 2</vt:lpstr>
      <vt:lpstr>3-Stufen-Modell der onkologischen Versorgung II  Nationaler Krebsplan Handlungsfeld 2</vt:lpstr>
      <vt:lpstr>„Organkrebszentrum (C) ist ein auf ein Organ oder ein Fachgebiet spezialisiertes Zentrum.“ </vt:lpstr>
      <vt:lpstr>„Onkologisches Zentrum (CC) erstreckt sich auf mehrere Organe oder Fachgebiete.“ </vt:lpstr>
      <vt:lpstr>„Onkologisches Spitzenzentrum (CCC) ist ein Onkologisches Zentrum mit Forschungsschwerpunkten.“</vt:lpstr>
      <vt:lpstr>Zusammenfassende Übersicht über die verschiedenen Zerifizierungen</vt:lpstr>
      <vt:lpstr>        Qualitätszyklus Onkologie</vt:lpstr>
      <vt:lpstr>        Textbausteine für klinikinterne und / oder patientenorientierte Verwendung I</vt:lpstr>
      <vt:lpstr>        Textbausteine für klinikinterne und / oder patientenorientierte Verwendung II</vt:lpstr>
      <vt:lpstr>        Textbausteine für klinikinterne und / oder patientenorientierte Verwendung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der Titel</dc:title>
  <dc:creator>Huthmann</dc:creator>
  <cp:lastModifiedBy>Clara Breidenbach</cp:lastModifiedBy>
  <cp:revision>148</cp:revision>
  <dcterms:created xsi:type="dcterms:W3CDTF">2013-08-15T07:32:44Z</dcterms:created>
  <dcterms:modified xsi:type="dcterms:W3CDTF">2022-02-04T17:10:55Z</dcterms:modified>
</cp:coreProperties>
</file>